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58000" cy="9144000"/>
  <p:embeddedFontLst>
    <p:embeddedFont>
      <p:font typeface="Arial Black" panose="020B0A04020102020204" pitchFamily="3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zeTJenh/kwPBkQvTbXDqhd4n/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b="0"/>
              <a:t>Om vi då adresserar toppning eller selektering, så finns det ingen studie idag som stödjer idéen att det leder till optimal idrottsutveckling.</a:t>
            </a:r>
            <a:endParaRPr/>
          </a:p>
          <a:p>
            <a:pPr marL="0" lvl="0" indent="0" algn="l" rtl="0">
              <a:spcBef>
                <a:spcPts val="0"/>
              </a:spcBef>
              <a:spcAft>
                <a:spcPts val="0"/>
              </a:spcAft>
              <a:buNone/>
            </a:pPr>
            <a:endParaRPr b="0"/>
          </a:p>
          <a:p>
            <a:pPr marL="0" lvl="0" indent="0" algn="l" rtl="0">
              <a:spcBef>
                <a:spcPts val="0"/>
              </a:spcBef>
              <a:spcAft>
                <a:spcPts val="0"/>
              </a:spcAft>
              <a:buNone/>
            </a:pPr>
            <a:r>
              <a:rPr lang="sv-SE" b="0"/>
              <a:t>Det görs på oklara grunder och tränares egna ”tyckande”.</a:t>
            </a:r>
            <a:endParaRPr/>
          </a:p>
          <a:p>
            <a:pPr marL="0" lvl="0" indent="0" algn="l" rtl="0">
              <a:spcBef>
                <a:spcPts val="0"/>
              </a:spcBef>
              <a:spcAft>
                <a:spcPts val="0"/>
              </a:spcAft>
              <a:buNone/>
            </a:pPr>
            <a:endParaRPr b="0"/>
          </a:p>
          <a:p>
            <a:pPr marL="0" lvl="0" indent="0" algn="l" rtl="0">
              <a:spcBef>
                <a:spcPts val="0"/>
              </a:spcBef>
              <a:spcAft>
                <a:spcPts val="0"/>
              </a:spcAft>
              <a:buNone/>
            </a:pPr>
            <a:r>
              <a:rPr lang="sv-SE" b="0"/>
              <a:t>Selektering lär barn om de ”duger eller suger”</a:t>
            </a:r>
            <a:endParaRPr/>
          </a:p>
          <a:p>
            <a:pPr marL="0" lvl="0" indent="0" algn="l" rtl="0">
              <a:spcBef>
                <a:spcPts val="0"/>
              </a:spcBef>
              <a:spcAft>
                <a:spcPts val="0"/>
              </a:spcAft>
              <a:buNone/>
            </a:pPr>
            <a:endParaRPr b="0"/>
          </a:p>
          <a:p>
            <a:pPr marL="0" lvl="0" indent="0" algn="l" rtl="0">
              <a:spcBef>
                <a:spcPts val="0"/>
              </a:spcBef>
              <a:spcAft>
                <a:spcPts val="0"/>
              </a:spcAft>
              <a:buNone/>
            </a:pPr>
            <a:r>
              <a:rPr lang="sv-SE" b="0"/>
              <a:t>Selektering av barn är tveksamt enligt barnkonventionen.</a:t>
            </a:r>
            <a:endParaRPr/>
          </a:p>
          <a:p>
            <a:pPr marL="0" lvl="0" indent="0" algn="l" rtl="0">
              <a:spcBef>
                <a:spcPts val="0"/>
              </a:spcBef>
              <a:spcAft>
                <a:spcPts val="0"/>
              </a:spcAft>
              <a:buNone/>
            </a:pPr>
            <a:endParaRPr b="0"/>
          </a:p>
          <a:p>
            <a:pPr marL="0" lvl="0" indent="0" algn="l" rtl="0">
              <a:spcBef>
                <a:spcPts val="0"/>
              </a:spcBef>
              <a:spcAft>
                <a:spcPts val="0"/>
              </a:spcAft>
              <a:buNone/>
            </a:pPr>
            <a:endParaRPr b="0"/>
          </a:p>
          <a:p>
            <a:pPr marL="0" lvl="0" indent="0" algn="l" rtl="0">
              <a:spcBef>
                <a:spcPts val="0"/>
              </a:spcBef>
              <a:spcAft>
                <a:spcPts val="0"/>
              </a:spcAft>
              <a:buNone/>
            </a:pPr>
            <a:endParaRPr/>
          </a:p>
        </p:txBody>
      </p:sp>
      <p:sp>
        <p:nvSpPr>
          <p:cNvPr id="164" name="Google Shape;1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Så vad handlar detta om….</a:t>
            </a:r>
            <a:endParaRPr/>
          </a:p>
          <a:p>
            <a:pPr marL="0" lvl="0" indent="0" algn="l" rtl="0">
              <a:spcBef>
                <a:spcPts val="0"/>
              </a:spcBef>
              <a:spcAft>
                <a:spcPts val="0"/>
              </a:spcAft>
              <a:buNone/>
            </a:pPr>
            <a:endParaRPr/>
          </a:p>
          <a:p>
            <a:pPr marL="0" lvl="0" indent="0" algn="l" rtl="0">
              <a:spcBef>
                <a:spcPts val="0"/>
              </a:spcBef>
              <a:spcAft>
                <a:spcPts val="0"/>
              </a:spcAft>
              <a:buNone/>
            </a:pPr>
            <a:r>
              <a:rPr lang="sv-SE"/>
              <a:t>Från 2017 var selekterade AIK 13 åringar till sina akademilag.</a:t>
            </a:r>
            <a:endParaRPr/>
          </a:p>
          <a:p>
            <a:pPr marL="0" lvl="0" indent="0" algn="l" rtl="0">
              <a:spcBef>
                <a:spcPts val="0"/>
              </a:spcBef>
              <a:spcAft>
                <a:spcPts val="0"/>
              </a:spcAft>
              <a:buNone/>
            </a:pPr>
            <a:r>
              <a:rPr lang="sv-SE"/>
              <a:t>Innan dess var åldern 10 år.</a:t>
            </a:r>
            <a:endParaRPr/>
          </a:p>
          <a:p>
            <a:pPr marL="0" lvl="0" indent="0" algn="l" rtl="0">
              <a:spcBef>
                <a:spcPts val="0"/>
              </a:spcBef>
              <a:spcAft>
                <a:spcPts val="0"/>
              </a:spcAft>
              <a:buNone/>
            </a:pPr>
            <a:r>
              <a:rPr lang="sv-SE"/>
              <a:t>En indikation är att det i AIK:s pojklag för 17-åringar bara är två spelare kvar från den sista kullen som tidigt togs ut till akademin innan åldern höjdes.</a:t>
            </a:r>
            <a:endParaRPr/>
          </a:p>
          <a:p>
            <a:pPr marL="0" lvl="0" indent="0" algn="l" rtl="0">
              <a:spcBef>
                <a:spcPts val="0"/>
              </a:spcBef>
              <a:spcAft>
                <a:spcPts val="0"/>
              </a:spcAft>
              <a:buNone/>
            </a:pPr>
            <a:r>
              <a:rPr lang="sv-SE"/>
              <a:t>Anledningen till höjning var splittrade kompisgrupper, vi-och-dom-känsla inom klubben, att det blir status för föräldrar att ha ett barn i akademin.</a:t>
            </a:r>
            <a:endParaRPr/>
          </a:p>
          <a:p>
            <a:pPr marL="0" lvl="0" indent="0" algn="l" rtl="0">
              <a:spcBef>
                <a:spcPts val="0"/>
              </a:spcBef>
              <a:spcAft>
                <a:spcPts val="0"/>
              </a:spcAft>
              <a:buNone/>
            </a:pPr>
            <a:endParaRPr/>
          </a:p>
          <a:p>
            <a:pPr marL="0" lvl="0" indent="0" algn="l" rtl="0">
              <a:spcBef>
                <a:spcPts val="0"/>
              </a:spcBef>
              <a:spcAft>
                <a:spcPts val="0"/>
              </a:spcAft>
              <a:buNone/>
            </a:pPr>
            <a:r>
              <a:rPr lang="sv-SE"/>
              <a:t>Bakgrunden var att AIK tappade spelare till övriga lag som selekterade in i akademierna tidigare.</a:t>
            </a:r>
            <a:endParaRPr/>
          </a:p>
          <a:p>
            <a:pPr marL="0" lvl="0" indent="0" algn="l" rtl="0">
              <a:spcBef>
                <a:spcPts val="0"/>
              </a:spcBef>
              <a:spcAft>
                <a:spcPts val="0"/>
              </a:spcAft>
              <a:buNone/>
            </a:pPr>
            <a:r>
              <a:rPr lang="sv-SE"/>
              <a:t>Man följer Stockholmsfotbollens utveckling.</a:t>
            </a:r>
            <a:endParaRPr/>
          </a:p>
          <a:p>
            <a:pPr marL="0" lvl="0" indent="0" algn="l" rtl="0">
              <a:spcBef>
                <a:spcPts val="0"/>
              </a:spcBef>
              <a:spcAft>
                <a:spcPts val="0"/>
              </a:spcAft>
              <a:buNone/>
            </a:pPr>
            <a:endParaRPr/>
          </a:p>
          <a:p>
            <a:pPr marL="0" lvl="0" indent="0" algn="l" rtl="0">
              <a:spcBef>
                <a:spcPts val="0"/>
              </a:spcBef>
              <a:spcAft>
                <a:spcPts val="0"/>
              </a:spcAft>
              <a:buNone/>
            </a:pPr>
            <a:r>
              <a:rPr lang="sv-SE"/>
              <a:t>Djurgården instiftar ett system där man får betala mer utifrån vilken ambition man har.</a:t>
            </a:r>
            <a:endParaRPr/>
          </a:p>
          <a:p>
            <a:pPr marL="0" lvl="0" indent="0" algn="l" rtl="0">
              <a:spcBef>
                <a:spcPts val="0"/>
              </a:spcBef>
              <a:spcAft>
                <a:spcPts val="0"/>
              </a:spcAft>
              <a:buNone/>
            </a:pPr>
            <a:endParaRPr/>
          </a:p>
          <a:p>
            <a:pPr marL="0" lvl="0" indent="0" algn="l" rtl="0">
              <a:spcBef>
                <a:spcPts val="0"/>
              </a:spcBef>
              <a:spcAft>
                <a:spcPts val="0"/>
              </a:spcAft>
              <a:buNone/>
            </a:pPr>
            <a:r>
              <a:rPr lang="sv-SE"/>
              <a:t>Det här handlar inte om att ha en god talangutveckling det är helt andra värden som spelar in.</a:t>
            </a:r>
            <a:endParaRPr/>
          </a:p>
        </p:txBody>
      </p:sp>
      <p:sp>
        <p:nvSpPr>
          <p:cNvPr id="180" name="Google Shape;18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Här vill man göra sken av att man kan identifiera talanger.</a:t>
            </a:r>
            <a:endParaRPr/>
          </a:p>
          <a:p>
            <a:pPr marL="0" lvl="0" indent="0" algn="l" rtl="0">
              <a:spcBef>
                <a:spcPts val="0"/>
              </a:spcBef>
              <a:spcAft>
                <a:spcPts val="0"/>
              </a:spcAft>
              <a:buNone/>
            </a:pPr>
            <a:r>
              <a:rPr lang="sv-SE"/>
              <a:t>D.v.s. ingen av dessa 13-åringar har nått slutmålet.</a:t>
            </a:r>
            <a:endParaRPr/>
          </a:p>
          <a:p>
            <a:pPr marL="0" lvl="0" indent="0" algn="l" rtl="0">
              <a:spcBef>
                <a:spcPts val="0"/>
              </a:spcBef>
              <a:spcAft>
                <a:spcPts val="0"/>
              </a:spcAft>
              <a:buNone/>
            </a:pPr>
            <a:r>
              <a:rPr lang="sv-SE"/>
              <a:t>Man tar en forskningsrapport där forskarna själva säger tolka våra resultat varsamt.</a:t>
            </a:r>
            <a:endParaRPr/>
          </a:p>
          <a:p>
            <a:pPr marL="0" lvl="0" indent="0" algn="l" rtl="0">
              <a:spcBef>
                <a:spcPts val="0"/>
              </a:spcBef>
              <a:spcAft>
                <a:spcPts val="0"/>
              </a:spcAft>
              <a:buNone/>
            </a:pPr>
            <a:endParaRPr/>
          </a:p>
          <a:p>
            <a:pPr marL="0" lvl="0" indent="0" algn="l" rtl="0">
              <a:spcBef>
                <a:spcPts val="0"/>
              </a:spcBef>
              <a:spcAft>
                <a:spcPts val="0"/>
              </a:spcAft>
              <a:buNone/>
            </a:pPr>
            <a:r>
              <a:rPr lang="sv-SE"/>
              <a:t>Gruppen som följdes från 8-13 år.</a:t>
            </a:r>
            <a:endParaRPr/>
          </a:p>
          <a:p>
            <a:pPr marL="0" lvl="0" indent="0" algn="l" rtl="0">
              <a:spcBef>
                <a:spcPts val="0"/>
              </a:spcBef>
              <a:spcAft>
                <a:spcPts val="0"/>
              </a:spcAft>
              <a:buNone/>
            </a:pPr>
            <a:r>
              <a:rPr lang="sv-SE"/>
              <a:t>Var från början utvalda – de var INTE en normalrepresentation.</a:t>
            </a:r>
            <a:endParaRPr/>
          </a:p>
          <a:p>
            <a:pPr marL="0" lvl="0" indent="0" algn="l" rtl="0">
              <a:spcBef>
                <a:spcPts val="0"/>
              </a:spcBef>
              <a:spcAft>
                <a:spcPts val="0"/>
              </a:spcAft>
              <a:buNone/>
            </a:pPr>
            <a:r>
              <a:rPr lang="sv-SE"/>
              <a:t>De som slutligen blev uttagna till U13 var de som redan i 8 års ålder var större, snabbare och hade högre uthållighet.</a:t>
            </a:r>
            <a:endParaRPr/>
          </a:p>
          <a:p>
            <a:pPr marL="0" lvl="0" indent="0" algn="l" rtl="0">
              <a:spcBef>
                <a:spcPts val="0"/>
              </a:spcBef>
              <a:spcAft>
                <a:spcPts val="0"/>
              </a:spcAft>
              <a:buNone/>
            </a:pPr>
            <a:r>
              <a:rPr lang="sv-SE"/>
              <a:t>Ingenstans tar man in när barnen var födda på året.</a:t>
            </a:r>
            <a:endParaRPr/>
          </a:p>
          <a:p>
            <a:pPr marL="0" lvl="0" indent="0" algn="l" rtl="0">
              <a:spcBef>
                <a:spcPts val="0"/>
              </a:spcBef>
              <a:spcAft>
                <a:spcPts val="0"/>
              </a:spcAft>
              <a:buNone/>
            </a:pPr>
            <a:endParaRPr/>
          </a:p>
          <a:p>
            <a:pPr marL="0" lvl="0" indent="0" algn="l" rtl="0">
              <a:spcBef>
                <a:spcPts val="0"/>
              </a:spcBef>
              <a:spcAft>
                <a:spcPts val="0"/>
              </a:spcAft>
              <a:buNone/>
            </a:pPr>
            <a:r>
              <a:rPr lang="sv-SE"/>
              <a:t>Tom Greene gör en liten ansats i sina kommentarer på slutet att även barn som inte är i lika snabba i utvecklingen kan nå högsta nivån i senior ålder.</a:t>
            </a:r>
            <a:endParaRPr/>
          </a:p>
          <a:p>
            <a:pPr marL="0" lvl="0" indent="0" algn="l" rtl="0">
              <a:spcBef>
                <a:spcPts val="0"/>
              </a:spcBef>
              <a:spcAft>
                <a:spcPts val="0"/>
              </a:spcAft>
              <a:buNone/>
            </a:pPr>
            <a:endParaRPr/>
          </a:p>
          <a:p>
            <a:pPr marL="0" lvl="0" indent="0" algn="l" rtl="0">
              <a:spcBef>
                <a:spcPts val="0"/>
              </a:spcBef>
              <a:spcAft>
                <a:spcPts val="0"/>
              </a:spcAft>
              <a:buNone/>
            </a:pPr>
            <a:r>
              <a:rPr lang="sv-SE"/>
              <a:t>Kontentan är att det finns flera där ute som vill påstå att de kan identifiera en talang – det finns ingen forskning som visar på det. </a:t>
            </a:r>
            <a:br>
              <a:rPr lang="sv-SE"/>
            </a:br>
            <a:r>
              <a:rPr lang="sv-SE"/>
              <a:t>Tvärtom visar forskningen på just svårighterna.</a:t>
            </a:r>
            <a:endParaRPr/>
          </a:p>
          <a:p>
            <a:pPr marL="0" lvl="0" indent="0" algn="l" rtl="0">
              <a:spcBef>
                <a:spcPts val="0"/>
              </a:spcBef>
              <a:spcAft>
                <a:spcPts val="0"/>
              </a:spcAft>
              <a:buNone/>
            </a:pPr>
            <a:endParaRPr/>
          </a:p>
          <a:p>
            <a:pPr marL="0" lvl="0" indent="0" algn="l" rtl="0">
              <a:spcBef>
                <a:spcPts val="0"/>
              </a:spcBef>
              <a:spcAft>
                <a:spcPts val="0"/>
              </a:spcAft>
              <a:buNone/>
            </a:pPr>
            <a:r>
              <a:rPr lang="sv-SE"/>
              <a:t>https://www.scienceforsport.com/talent-identification-what-coaches-are-looking-for-in-youth-athletes/?srsltid=AfmBOop7AOwzs47ZrIxp6rOsTNdjTA4yEW7gHE7Eie38W3EUYt6rKnGN</a:t>
            </a:r>
            <a:endParaRPr/>
          </a:p>
          <a:p>
            <a:pPr marL="0" lvl="0" indent="0" algn="l" rtl="0">
              <a:spcBef>
                <a:spcPts val="0"/>
              </a:spcBef>
              <a:spcAft>
                <a:spcPts val="0"/>
              </a:spcAft>
              <a:buNone/>
            </a:pPr>
            <a:r>
              <a:rPr lang="sv-SE"/>
              <a:t>https://www.tandfonline.com/doi/full/10.1080/02640414.2022.2044128#d1e2755</a:t>
            </a:r>
            <a:endParaRPr/>
          </a:p>
        </p:txBody>
      </p:sp>
      <p:sp>
        <p:nvSpPr>
          <p:cNvPr id="188" name="Google Shape;18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Jag tänker att vi ska börja med hur har ungdomsidrotten utvecklats jämfört med förr.</a:t>
            </a:r>
            <a:endParaRPr/>
          </a:p>
          <a:p>
            <a:pPr marL="0" lvl="0" indent="0" algn="l" rtl="0">
              <a:spcBef>
                <a:spcPts val="0"/>
              </a:spcBef>
              <a:spcAft>
                <a:spcPts val="0"/>
              </a:spcAft>
              <a:buNone/>
            </a:pPr>
            <a:endParaRPr/>
          </a:p>
          <a:p>
            <a:pPr marL="0" lvl="0" indent="0" algn="l" rtl="0">
              <a:spcBef>
                <a:spcPts val="0"/>
              </a:spcBef>
              <a:spcAft>
                <a:spcPts val="0"/>
              </a:spcAft>
              <a:buNone/>
            </a:pPr>
            <a:r>
              <a:rPr lang="sv-SE"/>
              <a:t>Det i ska få se är ett klipp med ishockey legendaren Wayne Gretsky kring hur ungdomsidrotten har förändrats.</a:t>
            </a:r>
            <a:endParaRPr/>
          </a:p>
          <a:p>
            <a:pPr marL="0" lvl="0" indent="0" algn="l" rtl="0">
              <a:spcBef>
                <a:spcPts val="0"/>
              </a:spcBef>
              <a:spcAft>
                <a:spcPts val="0"/>
              </a:spcAft>
              <a:buNone/>
            </a:pPr>
            <a:endParaRPr/>
          </a:p>
          <a:p>
            <a:pPr marL="0" lvl="0" indent="0" algn="l" rtl="0">
              <a:spcBef>
                <a:spcPts val="0"/>
              </a:spcBef>
              <a:spcAft>
                <a:spcPts val="0"/>
              </a:spcAft>
              <a:buNone/>
            </a:pPr>
            <a:r>
              <a:rPr lang="sv-SE"/>
              <a:t>Idrott idag omsätter flera miljarder.</a:t>
            </a:r>
            <a:endParaRPr/>
          </a:p>
          <a:p>
            <a:pPr marL="0" lvl="0" indent="0" algn="l" rtl="0">
              <a:spcBef>
                <a:spcPts val="0"/>
              </a:spcBef>
              <a:spcAft>
                <a:spcPts val="0"/>
              </a:spcAft>
              <a:buNone/>
            </a:pPr>
            <a:r>
              <a:rPr lang="sv-SE"/>
              <a:t>Det är en dröm för flera, men vår bild om hur vägen till VM och OS guld ser ut är tyvärr felaktig.</a:t>
            </a:r>
            <a:endParaRPr/>
          </a:p>
          <a:p>
            <a:pPr marL="0" lvl="0" indent="0" algn="l" rtl="0">
              <a:spcBef>
                <a:spcPts val="0"/>
              </a:spcBef>
              <a:spcAft>
                <a:spcPts val="0"/>
              </a:spcAft>
              <a:buNone/>
            </a:pPr>
            <a:endParaRPr/>
          </a:p>
          <a:p>
            <a:pPr marL="0" lvl="0" indent="0" algn="l" rtl="0">
              <a:spcBef>
                <a:spcPts val="0"/>
              </a:spcBef>
              <a:spcAft>
                <a:spcPts val="0"/>
              </a:spcAft>
              <a:buNone/>
            </a:pPr>
            <a:r>
              <a:rPr lang="sv-SE"/>
              <a:t>Den grundar sig i att tidig identifiering av talanger, tidig specialisering, 10000h etc är vägen till framgång.</a:t>
            </a:r>
            <a:endParaRPr/>
          </a:p>
          <a:p>
            <a:pPr marL="0" lvl="0" indent="0" algn="l" rtl="0">
              <a:spcBef>
                <a:spcPts val="0"/>
              </a:spcBef>
              <a:spcAft>
                <a:spcPts val="0"/>
              </a:spcAft>
              <a:buNone/>
            </a:pPr>
            <a:r>
              <a:rPr lang="sv-SE"/>
              <a:t> Vi ser Tiger Woods, men missar Olof Mellberg, som enligt uppgift ska ha varit långt ifrån ett underbarn.</a:t>
            </a:r>
            <a:endParaRPr/>
          </a:p>
          <a:p>
            <a:pPr marL="0" lvl="0" indent="0" algn="l" rtl="0">
              <a:spcBef>
                <a:spcPts val="0"/>
              </a:spcBef>
              <a:spcAft>
                <a:spcPts val="0"/>
              </a:spcAft>
              <a:buNone/>
            </a:pPr>
            <a:endParaRPr/>
          </a:p>
        </p:txBody>
      </p:sp>
      <p:sp>
        <p:nvSpPr>
          <p:cNvPr id="203" name="Google Shape;20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Det Wayne Gretzky talar om är följande.</a:t>
            </a:r>
            <a:endParaRPr/>
          </a:p>
          <a:p>
            <a:pPr marL="0" lvl="0" indent="0" algn="l" rtl="0">
              <a:spcBef>
                <a:spcPts val="0"/>
              </a:spcBef>
              <a:spcAft>
                <a:spcPts val="0"/>
              </a:spcAft>
              <a:buNone/>
            </a:pPr>
            <a:r>
              <a:rPr lang="sv-SE"/>
              <a:t>Jag vill beskriva begreppen för jag kommer att återkomma till dem senare.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r>
              <a:rPr lang="sv-SE" b="1"/>
              <a:t>Deliberate practice</a:t>
            </a:r>
            <a:endParaRPr/>
          </a:p>
          <a:p>
            <a:pPr marL="0" lvl="0" indent="0" algn="l" rtl="0">
              <a:spcBef>
                <a:spcPts val="0"/>
              </a:spcBef>
              <a:spcAft>
                <a:spcPts val="0"/>
              </a:spcAft>
              <a:buClr>
                <a:schemeClr val="dk1"/>
              </a:buClr>
              <a:buSzPts val="1200"/>
              <a:buFont typeface="Calibri"/>
              <a:buNone/>
            </a:pPr>
            <a:r>
              <a:rPr lang="sv-SE" sz="1200"/>
              <a:t>Strukturerade övningar och träningar.</a:t>
            </a:r>
            <a:endParaRPr/>
          </a:p>
          <a:p>
            <a:pPr marL="0" lvl="0" indent="0" algn="l" rtl="0">
              <a:spcBef>
                <a:spcPts val="0"/>
              </a:spcBef>
              <a:spcAft>
                <a:spcPts val="0"/>
              </a:spcAft>
              <a:buClr>
                <a:schemeClr val="dk1"/>
              </a:buClr>
              <a:buSzPts val="1200"/>
              <a:buFont typeface="Calibri"/>
              <a:buNone/>
            </a:pPr>
            <a:r>
              <a:rPr lang="sv-SE" sz="1200"/>
              <a:t>Syftande till att förbättra förmågan, inte nödvändigtvis vara njutbart.</a:t>
            </a:r>
            <a:endParaRPr/>
          </a:p>
          <a:p>
            <a:pPr marL="0" lvl="0" indent="0" algn="l" rtl="0">
              <a:spcBef>
                <a:spcPts val="0"/>
              </a:spcBef>
              <a:spcAft>
                <a:spcPts val="0"/>
              </a:spcAft>
              <a:buClr>
                <a:schemeClr val="dk1"/>
              </a:buClr>
              <a:buSzPts val="1200"/>
              <a:buFont typeface="Calibri"/>
              <a:buNone/>
            </a:pPr>
            <a:r>
              <a:rPr lang="sv-SE" sz="1200"/>
              <a:t>Kräver hög kognitiv och fysisk förmåga.</a:t>
            </a:r>
            <a:endParaRPr/>
          </a:p>
          <a:p>
            <a:pPr marL="0" lvl="0" indent="0" algn="l" rtl="0">
              <a:spcBef>
                <a:spcPts val="0"/>
              </a:spcBef>
              <a:spcAft>
                <a:spcPts val="0"/>
              </a:spcAft>
              <a:buClr>
                <a:schemeClr val="dk1"/>
              </a:buClr>
              <a:buSzPts val="1200"/>
              <a:buFont typeface="Calibri"/>
              <a:buNone/>
            </a:pPr>
            <a:r>
              <a:rPr lang="sv-SE" sz="1200"/>
              <a:t>Tränarledd.</a:t>
            </a:r>
            <a:endParaRPr/>
          </a:p>
          <a:p>
            <a:pPr marL="0" lvl="0" indent="0" algn="l" rtl="0">
              <a:spcBef>
                <a:spcPts val="0"/>
              </a:spcBef>
              <a:spcAft>
                <a:spcPts val="0"/>
              </a:spcAft>
              <a:buClr>
                <a:schemeClr val="dk1"/>
              </a:buClr>
              <a:buSzPts val="1200"/>
              <a:buFont typeface="Calibri"/>
              <a:buNone/>
            </a:pPr>
            <a:r>
              <a:rPr lang="sv-SE" sz="1200"/>
              <a:t>(Ericsson, Krampe, &amp; Tesch-Romer, 1993). </a:t>
            </a:r>
            <a:endParaRPr sz="1200"/>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sv-SE" b="1"/>
              <a:t>Deliberate play</a:t>
            </a:r>
            <a:endParaRPr/>
          </a:p>
          <a:p>
            <a:pPr marL="0" lvl="0" indent="0" algn="l" rtl="0">
              <a:spcBef>
                <a:spcPts val="0"/>
              </a:spcBef>
              <a:spcAft>
                <a:spcPts val="0"/>
              </a:spcAft>
              <a:buNone/>
            </a:pPr>
            <a:r>
              <a:rPr lang="sv-SE"/>
              <a:t>Individens egna inneboende motivation gör att idrotten utövas.</a:t>
            </a:r>
            <a:endParaRPr/>
          </a:p>
          <a:p>
            <a:pPr marL="0" lvl="0" indent="0" algn="l" rtl="0">
              <a:spcBef>
                <a:spcPts val="0"/>
              </a:spcBef>
              <a:spcAft>
                <a:spcPts val="0"/>
              </a:spcAft>
              <a:buNone/>
            </a:pPr>
            <a:r>
              <a:rPr lang="sv-SE"/>
              <a:t>Huvudsyftet är att ha roligt.</a:t>
            </a:r>
            <a:endParaRPr/>
          </a:p>
          <a:p>
            <a:pPr marL="0" lvl="0" indent="0" algn="l" rtl="0">
              <a:spcBef>
                <a:spcPts val="0"/>
              </a:spcBef>
              <a:spcAft>
                <a:spcPts val="0"/>
              </a:spcAft>
              <a:buNone/>
            </a:pPr>
            <a:endParaRPr/>
          </a:p>
          <a:p>
            <a:pPr marL="0" lvl="0" indent="0" algn="l" rtl="0">
              <a:spcBef>
                <a:spcPts val="0"/>
              </a:spcBef>
              <a:spcAft>
                <a:spcPts val="0"/>
              </a:spcAft>
              <a:buNone/>
            </a:pPr>
            <a:r>
              <a:rPr lang="sv-SE"/>
              <a:t>Och detta är något vi måste lära oss att balansera.</a:t>
            </a:r>
            <a:endParaRPr/>
          </a:p>
          <a:p>
            <a:pPr marL="0" lvl="0" indent="0" algn="l" rtl="0">
              <a:spcBef>
                <a:spcPts val="0"/>
              </a:spcBef>
              <a:spcAft>
                <a:spcPts val="0"/>
              </a:spcAft>
              <a:buNone/>
            </a:pPr>
            <a:r>
              <a:rPr lang="sv-SE"/>
              <a:t>Yngre åldrar mer play – Äldre åldrar mer practice.</a:t>
            </a:r>
            <a:endParaRPr/>
          </a:p>
          <a:p>
            <a:pPr marL="0" lvl="0" indent="0" algn="l" rtl="0">
              <a:spcBef>
                <a:spcPts val="0"/>
              </a:spcBef>
              <a:spcAft>
                <a:spcPts val="0"/>
              </a:spcAft>
              <a:buNone/>
            </a:pPr>
            <a:endParaRPr/>
          </a:p>
          <a:p>
            <a:pPr marL="0" lvl="0" indent="0" algn="l" rtl="0">
              <a:spcBef>
                <a:spcPts val="0"/>
              </a:spcBef>
              <a:spcAft>
                <a:spcPts val="0"/>
              </a:spcAft>
              <a:buNone/>
            </a:pPr>
            <a:r>
              <a:rPr lang="sv-SE"/>
              <a:t>Men det spelar ingen roll hur bra träning ni gör om inte spelarna vill komma och träna.</a:t>
            </a:r>
            <a:endParaRPr/>
          </a:p>
        </p:txBody>
      </p:sp>
      <p:sp>
        <p:nvSpPr>
          <p:cNvPr id="210" name="Google Shape;21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sv-SE"/>
              <a:t>Flera trycker även på betydelsen av att det finns en kultur, en miljö, som signalerar att här kan man lyckas och nå framgång och här är det långsiktigt och gemensamt arbete som gäller.</a:t>
            </a:r>
            <a:br>
              <a:rPr lang="sv-SE"/>
            </a:br>
            <a:r>
              <a:rPr lang="sv-SE"/>
              <a:t>Miljön utmärks av öppen kommunikation, delaktighet och samarbete.</a:t>
            </a:r>
            <a:endParaRPr/>
          </a:p>
          <a:p>
            <a:pPr marL="228600" marR="0" lvl="0" indent="-152400" algn="l" rtl="0">
              <a:lnSpc>
                <a:spcPct val="100000"/>
              </a:lnSpc>
              <a:spcBef>
                <a:spcPts val="0"/>
              </a:spcBef>
              <a:spcAft>
                <a:spcPts val="0"/>
              </a:spcAft>
              <a:buClr>
                <a:schemeClr val="dk1"/>
              </a:buClr>
              <a:buSzPts val="1200"/>
              <a:buFont typeface="Calibri"/>
              <a:buNone/>
            </a:pPr>
            <a:endParaRPr/>
          </a:p>
          <a:p>
            <a:pPr marL="228600" marR="0" lvl="0" indent="-228600" algn="l" rtl="0">
              <a:lnSpc>
                <a:spcPct val="100000"/>
              </a:lnSpc>
              <a:spcBef>
                <a:spcPts val="0"/>
              </a:spcBef>
              <a:spcAft>
                <a:spcPts val="0"/>
              </a:spcAft>
              <a:buClr>
                <a:schemeClr val="dk1"/>
              </a:buClr>
              <a:buSzPts val="1200"/>
              <a:buFont typeface="Calibri"/>
              <a:buAutoNum type="arabicPeriod"/>
            </a:pPr>
            <a:r>
              <a:rPr lang="sv-SE"/>
              <a:t>Det är väsentligt med ett helhetsperspektiv på idrottaren som gör att man i olika sammanhang tar hänsyn till mycket som berör individen, inte enbart det idrottsliga.</a:t>
            </a:r>
            <a:endParaRPr/>
          </a:p>
          <a:p>
            <a:pPr marL="228600" lvl="0" indent="-152400" algn="l" rtl="0">
              <a:spcBef>
                <a:spcPts val="0"/>
              </a:spcBef>
              <a:spcAft>
                <a:spcPts val="0"/>
              </a:spcAft>
              <a:buClr>
                <a:schemeClr val="dk1"/>
              </a:buClr>
              <a:buSzPts val="1200"/>
              <a:buFont typeface="Calibri"/>
              <a:buNone/>
            </a:pPr>
            <a:endParaRPr/>
          </a:p>
          <a:p>
            <a:pPr marL="228600" lvl="0" indent="-228600" algn="l" rtl="0">
              <a:spcBef>
                <a:spcPts val="0"/>
              </a:spcBef>
              <a:spcAft>
                <a:spcPts val="0"/>
              </a:spcAft>
              <a:buClr>
                <a:schemeClr val="dk1"/>
              </a:buClr>
              <a:buSzPts val="1200"/>
              <a:buFont typeface="Calibri"/>
              <a:buAutoNum type="arabicPeriod"/>
            </a:pPr>
            <a:r>
              <a:rPr lang="sv-SE"/>
              <a:t>Samstämmigt från de flesta idrotterna är behovet av kompetenta och välutbildade ledare/tränare för framgångsrika utvecklingsmiljöer. </a:t>
            </a:r>
            <a:br>
              <a:rPr lang="sv-SE"/>
            </a:br>
            <a:r>
              <a:rPr lang="sv-SE"/>
              <a:t>	Tränarkompetensen behöver inte i alla avseenden vara personbunden utan kan finnas i den samlade tränargruppen. </a:t>
            </a:r>
            <a:br>
              <a:rPr lang="sv-SE"/>
            </a:br>
            <a:r>
              <a:rPr lang="sv-SE"/>
              <a:t>	Det bör råda en prestigelöshet mellan ledare/tränare som ger en god grund för samverkan.</a:t>
            </a:r>
            <a:br>
              <a:rPr lang="sv-SE"/>
            </a:br>
            <a:r>
              <a:rPr lang="sv-SE"/>
              <a:t>Det kan också röra sig om att det finns bra förebilder som visar att man kan lyckas idrottsligt – framgång föder framgång – men också att träningskamraterna bidrar till god idrottslig sparring.</a:t>
            </a:r>
            <a:endParaRPr/>
          </a:p>
          <a:p>
            <a:pPr marL="228600" lvl="0" indent="-15240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Jag har varit inne lite på det, men om vi ska fokusera på deliberate play, då kanske vi alla inte behöver vara superkompetenta tränare avseende fotboll.</a:t>
            </a:r>
            <a:endParaRPr/>
          </a:p>
          <a:p>
            <a:pPr marL="0" marR="0" lvl="0" indent="0" algn="l" rtl="0">
              <a:lnSpc>
                <a:spcPct val="100000"/>
              </a:lnSpc>
              <a:spcBef>
                <a:spcPts val="0"/>
              </a:spcBef>
              <a:spcAft>
                <a:spcPts val="0"/>
              </a:spcAft>
              <a:buClr>
                <a:schemeClr val="dk1"/>
              </a:buClr>
              <a:buSzPts val="1200"/>
              <a:buFont typeface="Calibri"/>
              <a:buNone/>
            </a:pPr>
            <a:r>
              <a:rPr lang="sv-SE"/>
              <a:t>Vi kan bidra med något annat. </a:t>
            </a:r>
            <a:endParaRPr/>
          </a:p>
          <a:p>
            <a:pPr marL="0" marR="0" lvl="0" indent="0" algn="l" rtl="0">
              <a:lnSpc>
                <a:spcPct val="100000"/>
              </a:lnSpc>
              <a:spcBef>
                <a:spcPts val="0"/>
              </a:spcBef>
              <a:spcAft>
                <a:spcPts val="0"/>
              </a:spcAft>
              <a:buClr>
                <a:schemeClr val="dk1"/>
              </a:buClr>
              <a:buSzPts val="1200"/>
              <a:buFont typeface="Calibri"/>
              <a:buNone/>
            </a:pPr>
            <a:r>
              <a:rPr lang="sv-SE"/>
              <a:t>	Per M – Alla kan bidra med något.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Och tillåta oss att växa med lagen.</a:t>
            </a:r>
            <a:endParaRPr/>
          </a:p>
          <a:p>
            <a:pPr marL="0" lvl="0" indent="0" algn="l" rtl="0">
              <a:spcBef>
                <a:spcPts val="0"/>
              </a:spcBef>
              <a:spcAft>
                <a:spcPts val="0"/>
              </a:spcAft>
              <a:buClr>
                <a:schemeClr val="dk1"/>
              </a:buClr>
              <a:buSzPts val="1200"/>
              <a:buFont typeface="Calibri"/>
              <a:buNone/>
            </a:pPr>
            <a:r>
              <a:rPr lang="sv-SE"/>
              <a:t>Det viktiga är att vi får spelarna att vilja spela fotboll så de kommer på träningarna.</a:t>
            </a:r>
            <a:endParaRPr/>
          </a:p>
          <a:p>
            <a:pPr marL="0" lvl="0" indent="0" algn="l" rtl="0">
              <a:spcBef>
                <a:spcPts val="0"/>
              </a:spcBef>
              <a:spcAft>
                <a:spcPts val="0"/>
              </a:spcAft>
              <a:buClr>
                <a:schemeClr val="dk1"/>
              </a:buClr>
              <a:buSzPts val="1200"/>
              <a:buFont typeface="Calibri"/>
              <a:buNone/>
            </a:pPr>
            <a:endParaRPr/>
          </a:p>
        </p:txBody>
      </p:sp>
      <p:sp>
        <p:nvSpPr>
          <p:cNvPr id="229" name="Google Shape;22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Dela med mig om varför SFF och RF vill att vi bedriver idrott enligt ”Idrotten vill” och ”Fotbollens spela, lek och lär”.</a:t>
            </a:r>
            <a:endParaRPr/>
          </a:p>
          <a:p>
            <a:pPr marL="0" lvl="0" indent="0" algn="l" rtl="0">
              <a:spcBef>
                <a:spcPts val="0"/>
              </a:spcBef>
              <a:spcAft>
                <a:spcPts val="0"/>
              </a:spcAft>
              <a:buNone/>
            </a:pPr>
            <a:r>
              <a:rPr lang="sv-SE"/>
              <a:t>- De talar ju om hur vi ska göra saker, men kanske inte varför.</a:t>
            </a:r>
            <a:endParaRPr/>
          </a:p>
          <a:p>
            <a:pPr marL="0" lvl="0" indent="0" algn="l" rtl="0">
              <a:spcBef>
                <a:spcPts val="0"/>
              </a:spcBef>
              <a:spcAft>
                <a:spcPts val="0"/>
              </a:spcAft>
              <a:buNone/>
            </a:pPr>
            <a:endParaRPr/>
          </a:p>
          <a:p>
            <a:pPr marL="0" lvl="0" indent="0" algn="l" rtl="0">
              <a:spcBef>
                <a:spcPts val="0"/>
              </a:spcBef>
              <a:spcAft>
                <a:spcPts val="0"/>
              </a:spcAft>
              <a:buNone/>
            </a:pPr>
            <a:r>
              <a:rPr lang="sv-SE"/>
              <a:t>Stärka er i samtal med andra tränare och föräldrar.</a:t>
            </a:r>
            <a:endParaRPr/>
          </a:p>
          <a:p>
            <a:pPr marL="171450" lvl="0" indent="-171450" algn="l" rtl="0">
              <a:spcBef>
                <a:spcPts val="0"/>
              </a:spcBef>
              <a:spcAft>
                <a:spcPts val="0"/>
              </a:spcAft>
              <a:buClr>
                <a:schemeClr val="dk1"/>
              </a:buClr>
              <a:buSzPts val="1200"/>
              <a:buFont typeface="Calibri"/>
              <a:buChar char="-"/>
            </a:pPr>
            <a:r>
              <a:rPr lang="sv-SE"/>
              <a:t>Det som RF och SvFF vill är kanske inte vad gemena man tror talangutveckling är.</a:t>
            </a:r>
            <a:endParaRPr/>
          </a:p>
          <a:p>
            <a:pPr marL="171450" lvl="0" indent="-171450" algn="l" rtl="0">
              <a:spcBef>
                <a:spcPts val="0"/>
              </a:spcBef>
              <a:spcAft>
                <a:spcPts val="0"/>
              </a:spcAft>
              <a:buClr>
                <a:schemeClr val="dk1"/>
              </a:buClr>
              <a:buSzPts val="1200"/>
              <a:buFont typeface="Calibri"/>
              <a:buChar char="-"/>
            </a:pPr>
            <a:r>
              <a:rPr lang="sv-SE"/>
              <a:t>Jag själv har haft diskussioner med föräldrar om hur jag bedriver träningar och leder laget.</a:t>
            </a:r>
            <a:endParaRPr/>
          </a:p>
          <a:p>
            <a:pPr marL="171450" lvl="0" indent="-171450" algn="l" rtl="0">
              <a:spcBef>
                <a:spcPts val="0"/>
              </a:spcBef>
              <a:spcAft>
                <a:spcPts val="0"/>
              </a:spcAft>
              <a:buClr>
                <a:schemeClr val="dk1"/>
              </a:buClr>
              <a:buSzPts val="1200"/>
              <a:buFont typeface="Calibri"/>
              <a:buChar char="-"/>
            </a:pPr>
            <a:r>
              <a:rPr lang="sv-SE"/>
              <a:t>Vi har nog alla mött lag där en tydlig toppning sker osv.</a:t>
            </a:r>
            <a:endParaRPr/>
          </a:p>
          <a:p>
            <a:pPr marL="171450" lvl="0" indent="-171450" algn="l" rtl="0">
              <a:spcBef>
                <a:spcPts val="0"/>
              </a:spcBef>
              <a:spcAft>
                <a:spcPts val="0"/>
              </a:spcAft>
              <a:buClr>
                <a:schemeClr val="dk1"/>
              </a:buClr>
              <a:buSzPts val="1200"/>
              <a:buFont typeface="Calibri"/>
              <a:buChar char="-"/>
            </a:pPr>
            <a:r>
              <a:rPr lang="sv-SE"/>
              <a:t>Det kan vara svårt att värja sig emot alla påståenden som kommer, så jag hoppas att kunna stärka er.</a:t>
            </a:r>
            <a:endParaRPr/>
          </a:p>
          <a:p>
            <a:pPr marL="457200" lvl="1"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sv-SE"/>
              <a:t>Ge perspektiv på tränarskapet.</a:t>
            </a:r>
            <a:endParaRPr/>
          </a:p>
          <a:p>
            <a:pPr marL="171450" lvl="0" indent="-171450" algn="l" rtl="0">
              <a:spcBef>
                <a:spcPts val="0"/>
              </a:spcBef>
              <a:spcAft>
                <a:spcPts val="0"/>
              </a:spcAft>
              <a:buClr>
                <a:schemeClr val="dk1"/>
              </a:buClr>
              <a:buSzPts val="1200"/>
              <a:buFont typeface="Calibri"/>
              <a:buChar char="-"/>
            </a:pPr>
            <a:r>
              <a:rPr lang="sv-SE"/>
              <a:t>Bilden av en tränare är ofta att den ska kunna en massa.</a:t>
            </a:r>
            <a:endParaRPr/>
          </a:p>
          <a:p>
            <a:pPr marL="171450" lvl="0" indent="-171450" algn="l" rtl="0">
              <a:spcBef>
                <a:spcPts val="0"/>
              </a:spcBef>
              <a:spcAft>
                <a:spcPts val="0"/>
              </a:spcAft>
              <a:buClr>
                <a:schemeClr val="dk1"/>
              </a:buClr>
              <a:buSzPts val="1200"/>
              <a:buFont typeface="Calibri"/>
              <a:buChar char="-"/>
            </a:pPr>
            <a:r>
              <a:rPr lang="sv-SE"/>
              <a:t>Man ska kunna en del, men det finns andra kvalitéer som är minst lika viktiga, om inte viktigare.</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För att skapa en god grund för inre motivation.</a:t>
            </a:r>
            <a:endParaRPr/>
          </a:p>
          <a:p>
            <a:pPr marL="0" lvl="0" indent="0" algn="l" rtl="0">
              <a:spcBef>
                <a:spcPts val="0"/>
              </a:spcBef>
              <a:spcAft>
                <a:spcPts val="0"/>
              </a:spcAft>
              <a:buNone/>
            </a:pPr>
            <a:endParaRPr/>
          </a:p>
          <a:p>
            <a:pPr marL="0" lvl="0" indent="0" algn="l" rtl="0">
              <a:spcBef>
                <a:spcPts val="0"/>
              </a:spcBef>
              <a:spcAft>
                <a:spcPts val="0"/>
              </a:spcAft>
              <a:buNone/>
            </a:pPr>
            <a:r>
              <a:rPr lang="sv-SE"/>
              <a:t>Yttre motivation – Jag gör det jag gör för att någon annan vill det, eller jag måste etc.</a:t>
            </a:r>
            <a:endParaRPr/>
          </a:p>
          <a:p>
            <a:pPr marL="0" lvl="0" indent="0" algn="l" rtl="0">
              <a:spcBef>
                <a:spcPts val="0"/>
              </a:spcBef>
              <a:spcAft>
                <a:spcPts val="0"/>
              </a:spcAft>
              <a:buNone/>
            </a:pPr>
            <a:r>
              <a:rPr lang="sv-SE"/>
              <a:t>Inre motivation – Jag gör det för att jag själv vill.</a:t>
            </a:r>
            <a:endParaRPr/>
          </a:p>
          <a:p>
            <a:pPr marL="0" lvl="0" indent="0" algn="l" rtl="0">
              <a:spcBef>
                <a:spcPts val="0"/>
              </a:spcBef>
              <a:spcAft>
                <a:spcPts val="0"/>
              </a:spcAft>
              <a:buNone/>
            </a:pPr>
            <a:endParaRPr/>
          </a:p>
          <a:p>
            <a:pPr marL="0" lvl="0" indent="0" algn="l" rtl="0">
              <a:spcBef>
                <a:spcPts val="0"/>
              </a:spcBef>
              <a:spcAft>
                <a:spcPts val="0"/>
              </a:spcAft>
              <a:buNone/>
            </a:pPr>
            <a:r>
              <a:rPr lang="sv-SE"/>
              <a:t>Så behövs en värdegrund som levs. Lika värde – Barnkonventionen etc.</a:t>
            </a:r>
            <a:endParaRPr/>
          </a:p>
          <a:p>
            <a:pPr marL="0" lvl="0" indent="0" algn="l" rtl="0">
              <a:spcBef>
                <a:spcPts val="0"/>
              </a:spcBef>
              <a:spcAft>
                <a:spcPts val="0"/>
              </a:spcAft>
              <a:buNone/>
            </a:pPr>
            <a:r>
              <a:rPr lang="sv-SE"/>
              <a:t>Uppförandekoden är beteenden mellan individer – Hur vi är mot varandra. – Lever vi värdegrunden?</a:t>
            </a:r>
            <a:endParaRPr/>
          </a:p>
          <a:p>
            <a:pPr marL="0" lvl="0" indent="0" algn="l" rtl="0">
              <a:spcBef>
                <a:spcPts val="0"/>
              </a:spcBef>
              <a:spcAft>
                <a:spcPts val="0"/>
              </a:spcAft>
              <a:buNone/>
            </a:pPr>
            <a:endParaRPr/>
          </a:p>
          <a:p>
            <a:pPr marL="0" lvl="0" indent="0" algn="l" rtl="0">
              <a:spcBef>
                <a:spcPts val="0"/>
              </a:spcBef>
              <a:spcAft>
                <a:spcPts val="0"/>
              </a:spcAft>
              <a:buNone/>
            </a:pPr>
            <a:r>
              <a:rPr lang="sv-SE"/>
              <a:t>Detta är något som måste vara en återkommande reflektion hos tränare för att vi ska behålla en god utvecklingsmiljö.</a:t>
            </a:r>
            <a:endParaRPr/>
          </a:p>
          <a:p>
            <a:pPr marL="0" lvl="0" indent="0" algn="l" rtl="0">
              <a:spcBef>
                <a:spcPts val="0"/>
              </a:spcBef>
              <a:spcAft>
                <a:spcPts val="0"/>
              </a:spcAft>
              <a:buNone/>
            </a:pPr>
            <a:endParaRPr/>
          </a:p>
          <a:p>
            <a:pPr marL="0" lvl="0" indent="0" algn="l" rtl="0">
              <a:spcBef>
                <a:spcPts val="0"/>
              </a:spcBef>
              <a:spcAft>
                <a:spcPts val="0"/>
              </a:spcAft>
              <a:buNone/>
            </a:pPr>
            <a:r>
              <a:rPr lang="sv-SE"/>
              <a:t>Vi har nog alla sett spelare som tillåts bryta mot ”uppförandekoden” för att de är duktiga.</a:t>
            </a:r>
            <a:endParaRPr/>
          </a:p>
          <a:p>
            <a:pPr marL="0" lvl="0" indent="0" algn="l" rtl="0">
              <a:spcBef>
                <a:spcPts val="0"/>
              </a:spcBef>
              <a:spcAft>
                <a:spcPts val="0"/>
              </a:spcAft>
              <a:buNone/>
            </a:pPr>
            <a:r>
              <a:rPr lang="sv-SE"/>
              <a:t>När Sven-Göran Eriksson kom till Lazio 1997, fanns där en spelare Guiseppe Signori. Lagets stjärna.</a:t>
            </a:r>
            <a:endParaRPr/>
          </a:p>
          <a:p>
            <a:pPr marL="0" lvl="0" indent="0" algn="l" rtl="0">
              <a:spcBef>
                <a:spcPts val="0"/>
              </a:spcBef>
              <a:spcAft>
                <a:spcPts val="0"/>
              </a:spcAft>
              <a:buNone/>
            </a:pPr>
            <a:r>
              <a:rPr lang="sv-SE"/>
              <a:t>Dock så var han negativ, och hade dåligt inflytande på laget.</a:t>
            </a:r>
            <a:endParaRPr/>
          </a:p>
          <a:p>
            <a:pPr marL="0" lvl="0" indent="0" algn="l" rtl="0">
              <a:spcBef>
                <a:spcPts val="0"/>
              </a:spcBef>
              <a:spcAft>
                <a:spcPts val="0"/>
              </a:spcAft>
              <a:buNone/>
            </a:pPr>
            <a:r>
              <a:rPr lang="sv-SE"/>
              <a:t>Så Svennis gjorde sig av med honom.</a:t>
            </a:r>
            <a:endParaRPr/>
          </a:p>
          <a:p>
            <a:pPr marL="0" lvl="0" indent="0" algn="l" rtl="0">
              <a:spcBef>
                <a:spcPts val="0"/>
              </a:spcBef>
              <a:spcAft>
                <a:spcPts val="0"/>
              </a:spcAft>
              <a:buNone/>
            </a:pPr>
            <a:endParaRPr/>
          </a:p>
          <a:p>
            <a:pPr marL="0" lvl="0" indent="0" algn="l" rtl="0">
              <a:spcBef>
                <a:spcPts val="0"/>
              </a:spcBef>
              <a:spcAft>
                <a:spcPts val="0"/>
              </a:spcAft>
              <a:buNone/>
            </a:pPr>
            <a:r>
              <a:rPr lang="sv-SE"/>
              <a:t>Det kan inte vi, men vi måste adressera och omhänderta beteenden som inte främjar en god lagutveckling.</a:t>
            </a:r>
            <a:endParaRPr/>
          </a:p>
          <a:p>
            <a:pPr marL="0" lvl="0" indent="0" algn="l" rtl="0">
              <a:spcBef>
                <a:spcPts val="0"/>
              </a:spcBef>
              <a:spcAft>
                <a:spcPts val="0"/>
              </a:spcAft>
              <a:buNone/>
            </a:pPr>
            <a:endParaRPr/>
          </a:p>
        </p:txBody>
      </p:sp>
      <p:sp>
        <p:nvSpPr>
          <p:cNvPr id="244" name="Google Shape;24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Den sociala delaktigheten handlar om rätten att vara inkluderad och få ingå i en gemenskap, till exempel i en idrottsförenings verksamhet.</a:t>
            </a:r>
            <a:endParaRPr/>
          </a:p>
          <a:p>
            <a:pPr marL="0" lvl="0" indent="0" algn="l" rtl="0">
              <a:spcBef>
                <a:spcPts val="0"/>
              </a:spcBef>
              <a:spcAft>
                <a:spcPts val="0"/>
              </a:spcAft>
              <a:buNone/>
            </a:pPr>
            <a:r>
              <a:rPr lang="sv-SE"/>
              <a:t>Den politiska delaktigheten handlar om rätten till inflytande, att ha ”en röst”, och att kunna påverka beslut.</a:t>
            </a:r>
            <a:endParaRPr/>
          </a:p>
          <a:p>
            <a:pPr marL="0" lvl="0" indent="0" algn="l" rtl="0">
              <a:spcBef>
                <a:spcPts val="0"/>
              </a:spcBef>
              <a:spcAft>
                <a:spcPts val="0"/>
              </a:spcAft>
              <a:buNone/>
            </a:pPr>
            <a:endParaRPr/>
          </a:p>
          <a:p>
            <a:pPr marL="0" lvl="0" indent="0" algn="l" rtl="0">
              <a:spcBef>
                <a:spcPts val="0"/>
              </a:spcBef>
              <a:spcAft>
                <a:spcPts val="0"/>
              </a:spcAft>
              <a:buNone/>
            </a:pPr>
            <a:r>
              <a:rPr lang="sv-SE"/>
              <a:t>Att möjliggöra en timeout eller ett avbrott under en viss tidsperiod är ett exempel från en deltagare som skulle kunna under­lätta tillvaron och förlänga idrottandet.</a:t>
            </a:r>
            <a:endParaRPr/>
          </a:p>
          <a:p>
            <a:pPr marL="0" lvl="0" indent="0" algn="l" rtl="0">
              <a:spcBef>
                <a:spcPts val="0"/>
              </a:spcBef>
              <a:spcAft>
                <a:spcPts val="0"/>
              </a:spcAft>
              <a:buNone/>
            </a:pPr>
            <a:endParaRPr/>
          </a:p>
          <a:p>
            <a:pPr marL="0" lvl="0" indent="0" algn="l" rtl="0">
              <a:spcBef>
                <a:spcPts val="0"/>
              </a:spcBef>
              <a:spcAft>
                <a:spcPts val="0"/>
              </a:spcAft>
              <a:buNone/>
            </a:pPr>
            <a:r>
              <a:rPr lang="sv-SE"/>
              <a:t>Här behöver vi alla fundera på hur vi har det i våra lag.</a:t>
            </a:r>
            <a:endParaRPr/>
          </a:p>
        </p:txBody>
      </p:sp>
      <p:sp>
        <p:nvSpPr>
          <p:cNvPr id="276" name="Google Shape;27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Konflikt som jag haft inom mig.</a:t>
            </a:r>
            <a:endParaRPr/>
          </a:p>
          <a:p>
            <a:pPr marL="0" lvl="0" indent="0" algn="l" rtl="0">
              <a:spcBef>
                <a:spcPts val="0"/>
              </a:spcBef>
              <a:spcAft>
                <a:spcPts val="0"/>
              </a:spcAft>
              <a:buNone/>
            </a:pPr>
            <a:r>
              <a:rPr lang="sv-SE"/>
              <a:t>Man ligger under och vet att om jag gör detta bytet som är moraliskt rätt så försvagar jag laget.</a:t>
            </a:r>
            <a:endParaRPr/>
          </a:p>
          <a:p>
            <a:pPr marL="0" lvl="0" indent="0" algn="l" rtl="0">
              <a:spcBef>
                <a:spcPts val="0"/>
              </a:spcBef>
              <a:spcAft>
                <a:spcPts val="0"/>
              </a:spcAft>
              <a:buNone/>
            </a:pPr>
            <a:r>
              <a:rPr lang="sv-SE"/>
              <a:t>Men samtidigt skickar jag signalen att vi vinner och förlorar som ett lag.</a:t>
            </a:r>
            <a:endParaRPr/>
          </a:p>
          <a:p>
            <a:pPr marL="0" lvl="0" indent="0" algn="l" rtl="0">
              <a:spcBef>
                <a:spcPts val="0"/>
              </a:spcBef>
              <a:spcAft>
                <a:spcPts val="0"/>
              </a:spcAft>
              <a:buNone/>
            </a:pPr>
            <a:endParaRPr/>
          </a:p>
          <a:p>
            <a:pPr marL="0" lvl="0" indent="0" algn="l" rtl="0">
              <a:spcBef>
                <a:spcPts val="0"/>
              </a:spcBef>
              <a:spcAft>
                <a:spcPts val="0"/>
              </a:spcAft>
              <a:buNone/>
            </a:pPr>
            <a:r>
              <a:rPr lang="sv-SE"/>
              <a:t>Selekterar laget. </a:t>
            </a:r>
            <a:endParaRPr/>
          </a:p>
          <a:p>
            <a:pPr marL="171450" lvl="0" indent="-171450" algn="l" rtl="0">
              <a:spcBef>
                <a:spcPts val="0"/>
              </a:spcBef>
              <a:spcAft>
                <a:spcPts val="0"/>
              </a:spcAft>
              <a:buClr>
                <a:schemeClr val="dk1"/>
              </a:buClr>
              <a:buSzPts val="1200"/>
              <a:buFont typeface="Calibri"/>
              <a:buChar char="-"/>
            </a:pPr>
            <a:r>
              <a:rPr lang="sv-SE"/>
              <a:t>Barnen lär sig vilka som ”suger och vilka som duger”.</a:t>
            </a:r>
            <a:endParaRPr/>
          </a:p>
          <a:p>
            <a:pPr marL="171450" lvl="0" indent="-171450" algn="l" rtl="0">
              <a:spcBef>
                <a:spcPts val="0"/>
              </a:spcBef>
              <a:spcAft>
                <a:spcPts val="0"/>
              </a:spcAft>
              <a:buClr>
                <a:schemeClr val="dk1"/>
              </a:buClr>
              <a:buSzPts val="1200"/>
              <a:buFont typeface="Calibri"/>
              <a:buChar char="-"/>
            </a:pPr>
            <a:r>
              <a:rPr lang="sv-SE"/>
              <a:t>Vilken samhörighet med laget kommer de som ”suger” känna?</a:t>
            </a:r>
            <a:endParaRPr/>
          </a:p>
          <a:p>
            <a:pPr marL="171450" lvl="0" indent="-171450" algn="l" rtl="0">
              <a:spcBef>
                <a:spcPts val="0"/>
              </a:spcBef>
              <a:spcAft>
                <a:spcPts val="0"/>
              </a:spcAft>
              <a:buClr>
                <a:schemeClr val="dk1"/>
              </a:buClr>
              <a:buSzPts val="1200"/>
              <a:buFont typeface="Calibri"/>
              <a:buChar char="-"/>
            </a:pPr>
            <a:r>
              <a:rPr lang="sv-SE"/>
              <a:t>Hur kommer deras motivation för idrotten påverkas? (Känsla av samhörighet, att vara kompetent är direkt kopplad till vår inre motivation).</a:t>
            </a:r>
            <a:endParaRPr/>
          </a:p>
          <a:p>
            <a:pPr marL="171450" lvl="0" indent="-171450" algn="l" rtl="0">
              <a:spcBef>
                <a:spcPts val="0"/>
              </a:spcBef>
              <a:spcAft>
                <a:spcPts val="0"/>
              </a:spcAft>
              <a:buClr>
                <a:schemeClr val="dk1"/>
              </a:buClr>
              <a:buSzPts val="1200"/>
              <a:buFont typeface="Calibri"/>
              <a:buChar char="-"/>
            </a:pPr>
            <a:r>
              <a:rPr lang="sv-SE"/>
              <a:t>Om jag skapat en indelning bra/dåliga - Vad händer om jag är borta en längre tid p.g.a. skada eller sjukdom?</a:t>
            </a:r>
            <a:endParaRPr/>
          </a:p>
          <a:p>
            <a:pPr marL="0" lvl="0" indent="0" algn="l" rtl="0">
              <a:spcBef>
                <a:spcPts val="0"/>
              </a:spcBef>
              <a:spcAft>
                <a:spcPts val="0"/>
              </a:spcAft>
              <a:buNone/>
            </a:pPr>
            <a:endParaRPr/>
          </a:p>
          <a:p>
            <a:pPr marL="0" lvl="0" indent="0" algn="l" rtl="0">
              <a:spcBef>
                <a:spcPts val="0"/>
              </a:spcBef>
              <a:spcAft>
                <a:spcPts val="0"/>
              </a:spcAft>
              <a:buNone/>
            </a:pPr>
            <a:r>
              <a:rPr lang="sv-SE"/>
              <a:t>Skapar ett mentalt beroende på dessa spelare.</a:t>
            </a:r>
            <a:endParaRPr/>
          </a:p>
          <a:p>
            <a:pPr marL="171450" lvl="0" indent="-171450" algn="l" rtl="0">
              <a:spcBef>
                <a:spcPts val="0"/>
              </a:spcBef>
              <a:spcAft>
                <a:spcPts val="0"/>
              </a:spcAft>
              <a:buClr>
                <a:schemeClr val="dk1"/>
              </a:buClr>
              <a:buSzPts val="1200"/>
              <a:buFont typeface="Calibri"/>
              <a:buChar char="-"/>
            </a:pPr>
            <a:r>
              <a:rPr lang="sv-SE"/>
              <a:t>När de inte är med så kommer laget känna sig sämre.</a:t>
            </a:r>
            <a:endParaRPr/>
          </a:p>
          <a:p>
            <a:pPr marL="171450" lvl="0" indent="-171450" algn="l" rtl="0">
              <a:spcBef>
                <a:spcPts val="0"/>
              </a:spcBef>
              <a:spcAft>
                <a:spcPts val="0"/>
              </a:spcAft>
              <a:buClr>
                <a:schemeClr val="dk1"/>
              </a:buClr>
              <a:buSzPts val="1200"/>
              <a:buFont typeface="Calibri"/>
              <a:buChar char="-"/>
            </a:pPr>
            <a:r>
              <a:rPr lang="sv-SE"/>
              <a:t>Deras prestation som lag går ned. </a:t>
            </a:r>
            <a:endParaRPr/>
          </a:p>
          <a:p>
            <a:pPr marL="171450" lvl="0" indent="-171450" algn="l" rtl="0">
              <a:spcBef>
                <a:spcPts val="0"/>
              </a:spcBef>
              <a:spcAft>
                <a:spcPts val="0"/>
              </a:spcAft>
              <a:buClr>
                <a:schemeClr val="dk1"/>
              </a:buClr>
              <a:buSzPts val="1200"/>
              <a:buFont typeface="Calibri"/>
              <a:buChar char="-"/>
            </a:pPr>
            <a:r>
              <a:rPr lang="sv-SE"/>
              <a:t>De ”bra” spelarna får en mental press på sig att bära laget. – Jfr Athlete centered coaching – Delat ansvar mellan tränare, individ och lag.</a:t>
            </a:r>
            <a:endParaRPr/>
          </a:p>
          <a:p>
            <a:pPr marL="0" lvl="0" indent="0" algn="l" rtl="0">
              <a:spcBef>
                <a:spcPts val="0"/>
              </a:spcBef>
              <a:spcAft>
                <a:spcPts val="0"/>
              </a:spcAft>
              <a:buNone/>
            </a:pPr>
            <a:endParaRPr/>
          </a:p>
          <a:p>
            <a:pPr marL="0" lvl="0" indent="0" algn="l" rtl="0">
              <a:spcBef>
                <a:spcPts val="0"/>
              </a:spcBef>
              <a:spcAft>
                <a:spcPts val="0"/>
              </a:spcAft>
              <a:buNone/>
            </a:pPr>
            <a:r>
              <a:rPr lang="sv-SE"/>
              <a:t>Öppnar för ”social maskning”</a:t>
            </a:r>
            <a:endParaRPr/>
          </a:p>
          <a:p>
            <a:pPr marL="171450" lvl="0" indent="-171450" algn="l" rtl="0">
              <a:spcBef>
                <a:spcPts val="0"/>
              </a:spcBef>
              <a:spcAft>
                <a:spcPts val="0"/>
              </a:spcAft>
              <a:buClr>
                <a:schemeClr val="dk1"/>
              </a:buClr>
              <a:buSzPts val="1200"/>
              <a:buFont typeface="Calibri"/>
              <a:buChar char="-"/>
            </a:pPr>
            <a:r>
              <a:rPr lang="sv-SE"/>
              <a:t>Laget har inte ett delat ansvar för hur det går.</a:t>
            </a:r>
            <a:endParaRPr/>
          </a:p>
          <a:p>
            <a:pPr marL="171450" lvl="0" indent="-171450" algn="l" rtl="0">
              <a:spcBef>
                <a:spcPts val="0"/>
              </a:spcBef>
              <a:spcAft>
                <a:spcPts val="0"/>
              </a:spcAft>
              <a:buClr>
                <a:schemeClr val="dk1"/>
              </a:buClr>
              <a:buSzPts val="1200"/>
              <a:buFont typeface="Calibri"/>
              <a:buChar char="-"/>
            </a:pPr>
            <a:r>
              <a:rPr lang="sv-SE"/>
              <a:t>Det är de bästa som ska ”bära” laget.</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Jfr Skadevi Handbollscup 2024 – Eskilstuna mot Luigi – min tolkning av matchen.</a:t>
            </a:r>
            <a:endParaRPr/>
          </a:p>
          <a:p>
            <a:pPr marL="171450" lvl="0" indent="-171450" algn="l" rtl="0">
              <a:spcBef>
                <a:spcPts val="0"/>
              </a:spcBef>
              <a:spcAft>
                <a:spcPts val="0"/>
              </a:spcAft>
              <a:buClr>
                <a:schemeClr val="dk1"/>
              </a:buClr>
              <a:buSzPts val="1200"/>
              <a:buFont typeface="Calibri"/>
              <a:buChar char="-"/>
            </a:pPr>
            <a:r>
              <a:rPr lang="sv-SE"/>
              <a:t>3-8 i halvtid </a:t>
            </a:r>
            <a:endParaRPr/>
          </a:p>
          <a:p>
            <a:pPr marL="171450" lvl="0" indent="-171450" algn="l" rtl="0">
              <a:spcBef>
                <a:spcPts val="0"/>
              </a:spcBef>
              <a:spcAft>
                <a:spcPts val="0"/>
              </a:spcAft>
              <a:buClr>
                <a:schemeClr val="dk1"/>
              </a:buClr>
              <a:buSzPts val="1200"/>
              <a:buFont typeface="Calibri"/>
              <a:buChar char="-"/>
            </a:pPr>
            <a:r>
              <a:rPr lang="sv-SE"/>
              <a:t>Tydligt vilka som var framträdande (1 i Eskilstuna, 3 i Luigi) i bägge lagen – men uppträdandet var olika.</a:t>
            </a:r>
            <a:endParaRPr/>
          </a:p>
          <a:p>
            <a:pPr marL="171450" lvl="0" indent="-171450" algn="l" rtl="0">
              <a:spcBef>
                <a:spcPts val="0"/>
              </a:spcBef>
              <a:spcAft>
                <a:spcPts val="0"/>
              </a:spcAft>
              <a:buClr>
                <a:schemeClr val="dk1"/>
              </a:buClr>
              <a:buSzPts val="1200"/>
              <a:buFont typeface="Calibri"/>
              <a:buChar char="-"/>
            </a:pPr>
            <a:r>
              <a:rPr lang="sv-SE"/>
              <a:t>I halvtid stod hela Eskilstuna stod i en ring och lyssnade på tränaren – Luigi halvt utspridda, vissa lyssnade.</a:t>
            </a:r>
            <a:endParaRPr/>
          </a:p>
          <a:p>
            <a:pPr marL="628650" lvl="1" indent="-171450" algn="l" rtl="0">
              <a:spcBef>
                <a:spcPts val="0"/>
              </a:spcBef>
              <a:spcAft>
                <a:spcPts val="0"/>
              </a:spcAft>
              <a:buClr>
                <a:schemeClr val="dk1"/>
              </a:buClr>
              <a:buSzPts val="1200"/>
              <a:buFont typeface="Calibri"/>
              <a:buChar char="-"/>
            </a:pPr>
            <a:r>
              <a:rPr lang="sv-SE"/>
              <a:t>Gjorde då Luigi det för att de förlitade sig på dessa tre?</a:t>
            </a:r>
            <a:endParaRPr/>
          </a:p>
          <a:p>
            <a:pPr marL="628650" lvl="1" indent="-171450" algn="l" rtl="0">
              <a:spcBef>
                <a:spcPts val="0"/>
              </a:spcBef>
              <a:spcAft>
                <a:spcPts val="0"/>
              </a:spcAft>
              <a:buClr>
                <a:schemeClr val="dk1"/>
              </a:buClr>
              <a:buSzPts val="1200"/>
              <a:buFont typeface="Calibri"/>
              <a:buChar char="-"/>
            </a:pPr>
            <a:r>
              <a:rPr lang="sv-SE"/>
              <a:t>Var det en social maskning jag såg, där ansvaret lades över på de bästa?</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Toppning/Selektering får en direkt psykologisk effekt på lagutvecklingen och miljön.</a:t>
            </a:r>
            <a:endParaRPr/>
          </a:p>
        </p:txBody>
      </p:sp>
      <p:sp>
        <p:nvSpPr>
          <p:cNvPr id="299" name="Google Shape;29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En distansutbildnign på gymnastik- och idrottshögskolan</a:t>
            </a:r>
            <a:endParaRPr/>
          </a:p>
          <a:p>
            <a:pPr marL="0" lvl="0" indent="0" algn="l" rtl="0">
              <a:spcBef>
                <a:spcPts val="0"/>
              </a:spcBef>
              <a:spcAft>
                <a:spcPts val="0"/>
              </a:spcAft>
              <a:buNone/>
            </a:pPr>
            <a:endParaRPr/>
          </a:p>
          <a:p>
            <a:pPr marL="0" lvl="0" indent="0" algn="l" rtl="0">
              <a:spcBef>
                <a:spcPts val="0"/>
              </a:spcBef>
              <a:spcAft>
                <a:spcPts val="0"/>
              </a:spcAft>
              <a:buNone/>
            </a:pPr>
            <a:r>
              <a:rPr lang="sv-SE"/>
              <a:t>Tränarskap för individuella idrotter</a:t>
            </a:r>
            <a:endParaRPr/>
          </a:p>
          <a:p>
            <a:pPr marL="0" lvl="0" indent="0" algn="l" rtl="0">
              <a:spcBef>
                <a:spcPts val="0"/>
              </a:spcBef>
              <a:spcAft>
                <a:spcPts val="0"/>
              </a:spcAft>
              <a:buNone/>
            </a:pPr>
            <a:r>
              <a:rPr lang="sv-SE"/>
              <a:t>Halvfart, 2 terminer.</a:t>
            </a:r>
            <a:endParaRPr/>
          </a:p>
          <a:p>
            <a:pPr marL="0" lvl="0" indent="0" algn="l" rtl="0">
              <a:spcBef>
                <a:spcPts val="0"/>
              </a:spcBef>
              <a:spcAft>
                <a:spcPts val="0"/>
              </a:spcAft>
              <a:buNone/>
            </a:pPr>
            <a:endParaRPr/>
          </a:p>
          <a:p>
            <a:pPr marL="0" lvl="0" indent="0" algn="l" rtl="0">
              <a:spcBef>
                <a:spcPts val="0"/>
              </a:spcBef>
              <a:spcAft>
                <a:spcPts val="0"/>
              </a:spcAft>
              <a:buNone/>
            </a:pPr>
            <a:r>
              <a:rPr lang="sv-SE"/>
              <a:t>Finns en systerkurs …för bollsporter – Så någon här kanske blir inspirerad att gå?</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Noto Sans Symbols"/>
              <a:buNone/>
            </a:pPr>
            <a:r>
              <a:rPr lang="sv-SE" i="1">
                <a:latin typeface="Arial"/>
                <a:ea typeface="Arial"/>
                <a:cs typeface="Arial"/>
                <a:sym typeface="Arial"/>
              </a:rPr>
              <a:t>Att vid 15 års ålder kunna förutse vem som kommer att kunna ta steget från den nationella elitnivån till den internationella ter sig som en närmast omöjlig prognos att ställa.”</a:t>
            </a:r>
            <a:endParaRPr/>
          </a:p>
          <a:p>
            <a:pPr marL="358775" lvl="0" indent="-282575" algn="l" rtl="0">
              <a:spcBef>
                <a:spcPts val="0"/>
              </a:spcBef>
              <a:spcAft>
                <a:spcPts val="0"/>
              </a:spcAft>
              <a:buClr>
                <a:schemeClr val="dk1"/>
              </a:buClr>
              <a:buSzPts val="1200"/>
              <a:buFont typeface="Noto Sans Symbols"/>
              <a:buNone/>
            </a:pPr>
            <a:endParaRPr>
              <a:latin typeface="Arial"/>
              <a:ea typeface="Arial"/>
              <a:cs typeface="Arial"/>
              <a:sym typeface="Arial"/>
            </a:endParaRPr>
          </a:p>
          <a:p>
            <a:pPr marL="0" lvl="0" indent="0" algn="l" rtl="0">
              <a:spcBef>
                <a:spcPts val="0"/>
              </a:spcBef>
              <a:spcAft>
                <a:spcPts val="0"/>
              </a:spcAft>
              <a:buClr>
                <a:schemeClr val="dk1"/>
              </a:buClr>
              <a:buSzPts val="1200"/>
              <a:buFont typeface="Noto Sans Symbols"/>
              <a:buNone/>
            </a:pPr>
            <a:r>
              <a:rPr lang="sv-SE">
                <a:latin typeface="Arial"/>
                <a:ea typeface="Arial"/>
                <a:cs typeface="Arial"/>
                <a:sym typeface="Arial"/>
              </a:rPr>
              <a:t>Utövat flera idrotter upp i högstadieåldern.</a:t>
            </a:r>
            <a:endParaRPr/>
          </a:p>
          <a:p>
            <a:pPr marL="0" lvl="0" indent="0" algn="l" rtl="0">
              <a:spcBef>
                <a:spcPts val="0"/>
              </a:spcBef>
              <a:spcAft>
                <a:spcPts val="0"/>
              </a:spcAft>
              <a:buClr>
                <a:schemeClr val="dk1"/>
              </a:buClr>
              <a:buSzPts val="1200"/>
              <a:buFont typeface="Noto Sans Symbols"/>
              <a:buNone/>
            </a:pPr>
            <a:r>
              <a:rPr lang="sv-SE">
                <a:latin typeface="Arial"/>
                <a:ea typeface="Arial"/>
                <a:cs typeface="Arial"/>
                <a:sym typeface="Arial"/>
              </a:rPr>
              <a:t>Specialisering/elitsatsning i gymnasieåldern.</a:t>
            </a:r>
            <a:endParaRPr/>
          </a:p>
          <a:p>
            <a:pPr marL="171450" lvl="0" indent="-171450" algn="l" rtl="0">
              <a:spcBef>
                <a:spcPts val="0"/>
              </a:spcBef>
              <a:spcAft>
                <a:spcPts val="0"/>
              </a:spcAft>
              <a:buClr>
                <a:schemeClr val="dk1"/>
              </a:buClr>
              <a:buSzPts val="1200"/>
              <a:buFont typeface="Arial"/>
              <a:buChar char="-"/>
            </a:pPr>
            <a:r>
              <a:rPr lang="sv-SE">
                <a:latin typeface="Arial"/>
                <a:ea typeface="Arial"/>
                <a:cs typeface="Arial"/>
                <a:sym typeface="Arial"/>
              </a:rPr>
              <a:t>Främst i samband med val till ett idrottsgymnasium.</a:t>
            </a:r>
            <a:endParaRPr/>
          </a:p>
          <a:p>
            <a:pPr marL="0" lvl="0" indent="0" algn="l" rtl="0">
              <a:spcBef>
                <a:spcPts val="0"/>
              </a:spcBef>
              <a:spcAft>
                <a:spcPts val="0"/>
              </a:spcAft>
              <a:buNone/>
            </a:pPr>
            <a:endParaRPr/>
          </a:p>
          <a:p>
            <a:pPr marL="0" lvl="0" indent="0" algn="l" rtl="0">
              <a:spcBef>
                <a:spcPts val="0"/>
              </a:spcBef>
              <a:spcAft>
                <a:spcPts val="0"/>
              </a:spcAft>
              <a:buNone/>
            </a:pPr>
            <a:r>
              <a:rPr lang="sv-SE"/>
              <a:t>Tillåta våra barn och ungdomar hålla på med flera idrotter utan konkurrens däremellan.</a:t>
            </a:r>
            <a:endParaRPr/>
          </a:p>
          <a:p>
            <a:pPr marL="0" lvl="0" indent="0" algn="l" rtl="0">
              <a:spcBef>
                <a:spcPts val="0"/>
              </a:spcBef>
              <a:spcAft>
                <a:spcPts val="0"/>
              </a:spcAft>
              <a:buNone/>
            </a:pPr>
            <a:endParaRPr/>
          </a:p>
        </p:txBody>
      </p:sp>
      <p:sp>
        <p:nvSpPr>
          <p:cNvPr id="375" name="Google Shape;37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Developmental Model of Sport Participation (DMSP)</a:t>
            </a:r>
            <a:endParaRPr/>
          </a:p>
          <a:p>
            <a:pPr marL="0" lvl="0" indent="0" algn="l" rtl="0">
              <a:spcBef>
                <a:spcPts val="0"/>
              </a:spcBef>
              <a:spcAft>
                <a:spcPts val="0"/>
              </a:spcAft>
              <a:buNone/>
            </a:pPr>
            <a:endParaRPr/>
          </a:p>
          <a:p>
            <a:pPr marL="0" lvl="0" indent="0" algn="l" rtl="0">
              <a:spcBef>
                <a:spcPts val="0"/>
              </a:spcBef>
              <a:spcAft>
                <a:spcPts val="0"/>
              </a:spcAft>
              <a:buNone/>
            </a:pPr>
            <a:r>
              <a:rPr lang="sv-SE"/>
              <a:t>Tidig specialisering med deliberate practice i unga åldrar.</a:t>
            </a:r>
            <a:endParaRPr/>
          </a:p>
          <a:p>
            <a:pPr marL="0" lvl="0" indent="0" algn="l" rtl="0">
              <a:spcBef>
                <a:spcPts val="0"/>
              </a:spcBef>
              <a:spcAft>
                <a:spcPts val="0"/>
              </a:spcAft>
              <a:buNone/>
            </a:pPr>
            <a:r>
              <a:rPr lang="sv-SE"/>
              <a:t>D.v.s. den vägen man tror leder till framgång – vilket den har gjort också, men med ett pris som barnen fått betala.</a:t>
            </a:r>
            <a:endParaRPr/>
          </a:p>
          <a:p>
            <a:pPr marL="0" lvl="0" indent="0" algn="l" rtl="0">
              <a:spcBef>
                <a:spcPts val="0"/>
              </a:spcBef>
              <a:spcAft>
                <a:spcPts val="0"/>
              </a:spcAft>
              <a:buNone/>
            </a:pPr>
            <a:endParaRPr/>
          </a:p>
          <a:p>
            <a:pPr marL="0" lvl="0" indent="0" algn="l" rtl="0">
              <a:spcBef>
                <a:spcPts val="0"/>
              </a:spcBef>
              <a:spcAft>
                <a:spcPts val="0"/>
              </a:spcAft>
              <a:buNone/>
            </a:pPr>
            <a:r>
              <a:rPr lang="sv-SE"/>
              <a:t>[Tryck]</a:t>
            </a:r>
            <a:endParaRPr/>
          </a:p>
          <a:p>
            <a:pPr marL="0" lvl="0" indent="0" algn="l" rtl="0">
              <a:spcBef>
                <a:spcPts val="0"/>
              </a:spcBef>
              <a:spcAft>
                <a:spcPts val="0"/>
              </a:spcAft>
              <a:buNone/>
            </a:pPr>
            <a:r>
              <a:rPr lang="sv-SE"/>
              <a:t>Jag kan rekommendera SVT Play ”Barnen som pressas att bli elitidrottare” för att få en fördjupning i den delen.</a:t>
            </a:r>
            <a:endParaRPr/>
          </a:p>
          <a:p>
            <a:pPr marL="0" lvl="0" indent="0" algn="l" rtl="0">
              <a:spcBef>
                <a:spcPts val="0"/>
              </a:spcBef>
              <a:spcAft>
                <a:spcPts val="0"/>
              </a:spcAft>
              <a:buNone/>
            </a:pPr>
            <a:endParaRPr/>
          </a:p>
          <a:p>
            <a:pPr marL="0" lvl="0" indent="0" algn="l" rtl="0">
              <a:spcBef>
                <a:spcPts val="0"/>
              </a:spcBef>
              <a:spcAft>
                <a:spcPts val="0"/>
              </a:spcAft>
              <a:buNone/>
            </a:pPr>
            <a:r>
              <a:rPr lang="sv-SE"/>
              <a:t>[Tryck]</a:t>
            </a:r>
            <a:endParaRPr/>
          </a:p>
          <a:p>
            <a:pPr marL="0" lvl="0" indent="0" algn="l" rtl="0">
              <a:spcBef>
                <a:spcPts val="0"/>
              </a:spcBef>
              <a:spcAft>
                <a:spcPts val="0"/>
              </a:spcAft>
              <a:buNone/>
            </a:pPr>
            <a:r>
              <a:rPr lang="sv-SE"/>
              <a:t>Den svenska modellen, utifrån gmf forskning är att man antingen:</a:t>
            </a:r>
            <a:endParaRPr/>
          </a:p>
          <a:p>
            <a:pPr marL="0" lvl="0" indent="0" algn="l" rtl="0">
              <a:spcBef>
                <a:spcPts val="0"/>
              </a:spcBef>
              <a:spcAft>
                <a:spcPts val="0"/>
              </a:spcAft>
              <a:buNone/>
            </a:pPr>
            <a:r>
              <a:rPr lang="sv-SE"/>
              <a:t>Tidig specialisering, d.v.s. man har sin huvudidrott från start, men genom delibarete play utvecklas vidare upp till eliten.</a:t>
            </a:r>
            <a:endParaRPr/>
          </a:p>
          <a:p>
            <a:pPr marL="0" lvl="0" indent="0" algn="l" rtl="0">
              <a:spcBef>
                <a:spcPts val="0"/>
              </a:spcBef>
              <a:spcAft>
                <a:spcPts val="0"/>
              </a:spcAft>
              <a:buNone/>
            </a:pPr>
            <a:endParaRPr/>
          </a:p>
          <a:p>
            <a:pPr marL="0" lvl="0" indent="0" algn="l" rtl="0">
              <a:spcBef>
                <a:spcPts val="0"/>
              </a:spcBef>
              <a:spcAft>
                <a:spcPts val="0"/>
              </a:spcAft>
              <a:buNone/>
            </a:pPr>
            <a:r>
              <a:rPr lang="sv-SE"/>
              <a:t>Det vanligaste är dock som jag sa innan:</a:t>
            </a:r>
            <a:endParaRPr/>
          </a:p>
          <a:p>
            <a:pPr marL="171450" lvl="0" indent="-171450" algn="l" rtl="0">
              <a:spcBef>
                <a:spcPts val="0"/>
              </a:spcBef>
              <a:spcAft>
                <a:spcPts val="0"/>
              </a:spcAft>
              <a:buClr>
                <a:schemeClr val="dk1"/>
              </a:buClr>
              <a:buSzPts val="1200"/>
              <a:buFont typeface="Calibri"/>
              <a:buChar char="-"/>
            </a:pPr>
            <a:r>
              <a:rPr lang="sv-SE"/>
              <a:t>Flera idrotter – Vilket är gynnsamt för fortsatt utveckling.</a:t>
            </a:r>
            <a:endParaRPr/>
          </a:p>
          <a:p>
            <a:pPr marL="171450" lvl="0" indent="-171450" algn="l" rtl="0">
              <a:spcBef>
                <a:spcPts val="0"/>
              </a:spcBef>
              <a:spcAft>
                <a:spcPts val="0"/>
              </a:spcAft>
              <a:buClr>
                <a:schemeClr val="dk1"/>
              </a:buClr>
              <a:buSzPts val="1200"/>
              <a:buFont typeface="Calibri"/>
              <a:buChar char="-"/>
            </a:pPr>
            <a:r>
              <a:rPr lang="sv-SE"/>
              <a:t>Senare specialisering</a:t>
            </a:r>
            <a:endParaRPr/>
          </a:p>
          <a:p>
            <a:pPr marL="171450" lvl="0" indent="-171450" algn="l" rtl="0">
              <a:spcBef>
                <a:spcPts val="0"/>
              </a:spcBef>
              <a:spcAft>
                <a:spcPts val="0"/>
              </a:spcAft>
              <a:buClr>
                <a:schemeClr val="dk1"/>
              </a:buClr>
              <a:buSzPts val="1200"/>
              <a:buFont typeface="Calibri"/>
              <a:buChar char="-"/>
            </a:pPr>
            <a:r>
              <a:rPr lang="sv-SE"/>
              <a:t>Deliberate play längre upp i åldrarna.</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Dessa slutsatser lyfter även Bompa och Buzzichello fram och hänvisar till flera internationella studier.</a:t>
            </a:r>
            <a:endParaRPr/>
          </a:p>
          <a:p>
            <a:pPr marL="0" lvl="0" indent="0" algn="l" rtl="0">
              <a:spcBef>
                <a:spcPts val="0"/>
              </a:spcBef>
              <a:spcAft>
                <a:spcPts val="0"/>
              </a:spcAft>
              <a:buNone/>
            </a:pPr>
            <a:endParaRPr/>
          </a:p>
          <a:p>
            <a:pPr marL="0" lvl="0" indent="0" algn="l" rtl="0">
              <a:spcBef>
                <a:spcPts val="0"/>
              </a:spcBef>
              <a:spcAft>
                <a:spcPts val="0"/>
              </a:spcAft>
              <a:buNone/>
            </a:pPr>
            <a:r>
              <a:rPr lang="sv-SE"/>
              <a:t>Så tidig deliberate practice kanske gör mer skada än nytta för våra ungdomar.</a:t>
            </a:r>
            <a:endParaRPr/>
          </a:p>
          <a:p>
            <a:pPr marL="0" lvl="0" indent="0" algn="l" rtl="0">
              <a:spcBef>
                <a:spcPts val="0"/>
              </a:spcBef>
              <a:spcAft>
                <a:spcPts val="0"/>
              </a:spcAft>
              <a:buNone/>
            </a:pPr>
            <a:r>
              <a:rPr lang="sv-SE"/>
              <a:t>Vi ska eftersträva att behålla glädjen och inte bli för fokuserade på resultat utan våra idrottares välmående istället.</a:t>
            </a:r>
            <a:endParaRPr/>
          </a:p>
          <a:p>
            <a:pPr marL="0" lvl="0" indent="0" algn="l" rtl="0">
              <a:spcBef>
                <a:spcPts val="0"/>
              </a:spcBef>
              <a:spcAft>
                <a:spcPts val="0"/>
              </a:spcAft>
              <a:buNone/>
            </a:pPr>
            <a:r>
              <a:rPr lang="sv-SE"/>
              <a:t>Så de vill hålla på längre.</a:t>
            </a:r>
            <a:endParaRPr/>
          </a:p>
        </p:txBody>
      </p:sp>
      <p:sp>
        <p:nvSpPr>
          <p:cNvPr id="384" name="Google Shape;38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Thierry Henry, f.d. fransk landslagsman och har spelat i bl.a. Barcelona och Arsenal, har ju kommit ut och berättat om sin resa – pappan sa redan när han föddes att han skulle bli fotbollsproffs.</a:t>
            </a:r>
            <a:endParaRPr/>
          </a:p>
          <a:p>
            <a:pPr marL="0" lvl="0" indent="0" algn="l" rtl="0">
              <a:spcBef>
                <a:spcPts val="0"/>
              </a:spcBef>
              <a:spcAft>
                <a:spcPts val="0"/>
              </a:spcAft>
              <a:buNone/>
            </a:pPr>
            <a:r>
              <a:rPr lang="sv-SE"/>
              <a:t>Och har kämpat med mental ohälsa större delen av sitt liv p.g.a. det.</a:t>
            </a:r>
            <a:endParaRPr/>
          </a:p>
          <a:p>
            <a:pPr marL="0" lvl="0" indent="0" algn="l" rtl="0">
              <a:spcBef>
                <a:spcPts val="0"/>
              </a:spcBef>
              <a:spcAft>
                <a:spcPts val="0"/>
              </a:spcAft>
              <a:buNone/>
            </a:pPr>
            <a:endParaRPr/>
          </a:p>
          <a:p>
            <a:pPr marL="0" lvl="0" indent="0" algn="l" rtl="0">
              <a:spcBef>
                <a:spcPts val="0"/>
              </a:spcBef>
              <a:spcAft>
                <a:spcPts val="0"/>
              </a:spcAft>
              <a:buNone/>
            </a:pPr>
            <a:r>
              <a:rPr lang="sv-SE"/>
              <a:t>Armand Duplanstis, fann stavhoppningen tidigt, och sa vid en intervju att hans föräldrar lät honom ”leka” stavhopp.</a:t>
            </a:r>
            <a:endParaRPr/>
          </a:p>
          <a:p>
            <a:pPr marL="0" lvl="0" indent="0" algn="l" rtl="0">
              <a:spcBef>
                <a:spcPts val="0"/>
              </a:spcBef>
              <a:spcAft>
                <a:spcPts val="0"/>
              </a:spcAft>
              <a:buNone/>
            </a:pPr>
            <a:endParaRPr/>
          </a:p>
          <a:p>
            <a:pPr marL="0" lvl="0" indent="0" algn="l" rtl="0">
              <a:spcBef>
                <a:spcPts val="0"/>
              </a:spcBef>
              <a:spcAft>
                <a:spcPts val="0"/>
              </a:spcAft>
              <a:buNone/>
            </a:pPr>
            <a:r>
              <a:rPr lang="sv-SE"/>
              <a:t>Peter Forsberg, som spelade fotboll ända upp i tonåren parallellt med hockeyn.</a:t>
            </a:r>
            <a:endParaRPr/>
          </a:p>
          <a:p>
            <a:pPr marL="0" lvl="0" indent="0" algn="l" rtl="0">
              <a:spcBef>
                <a:spcPts val="0"/>
              </a:spcBef>
              <a:spcAft>
                <a:spcPts val="0"/>
              </a:spcAft>
              <a:buNone/>
            </a:pPr>
            <a:endParaRPr/>
          </a:p>
          <a:p>
            <a:pPr marL="0" lvl="0" indent="0" algn="l" rtl="0">
              <a:spcBef>
                <a:spcPts val="0"/>
              </a:spcBef>
              <a:spcAft>
                <a:spcPts val="0"/>
              </a:spcAft>
              <a:buNone/>
            </a:pPr>
            <a:r>
              <a:rPr lang="sv-SE"/>
              <a:t>Daniel Ståhl, OS-gulmedaljör i diskus, som började med friidrott som 13-åring. Hockey var hans grej sedan tidigare.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0" name="Google Shape;40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af64913cc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af64913cc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2af64913cc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The temptation to deviate from a multilateral development plan and begin specialized training too soon can be very great, especially when a young athlete demonstrates rapid development in a sporting activity. In such cases, it is paramount that the instructor, coach, or parent resist this temptation; it has been well documented that a broad multilateral base of physical development is necessary to prepare the athlete for more specialized training later in his development (9, 25, 83).</a:t>
            </a:r>
            <a:endParaRPr/>
          </a:p>
        </p:txBody>
      </p:sp>
      <p:sp>
        <p:nvSpPr>
          <p:cNvPr id="424" name="Google Shape;42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En tidig specialisering kan ju vara inom fel idrott.</a:t>
            </a:r>
            <a:endParaRPr/>
          </a:p>
        </p:txBody>
      </p:sp>
      <p:sp>
        <p:nvSpPr>
          <p:cNvPr id="487" name="Google Shape;48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Sammantaget deltog 426 idrottare i åldern 15–17 år. </a:t>
            </a:r>
            <a:endParaRPr/>
          </a:p>
          <a:p>
            <a:pPr marL="0" lvl="0" indent="0" algn="l" rtl="0">
              <a:spcBef>
                <a:spcPts val="0"/>
              </a:spcBef>
              <a:spcAft>
                <a:spcPts val="0"/>
              </a:spcAft>
              <a:buNone/>
            </a:pPr>
            <a:r>
              <a:rPr lang="sv-SE"/>
              <a:t>Ungdomarna är föreningsaktiva i Stockholmsområdet och Västerbotten i fyra olika idrotter: gymnastik (57), fotboll (116), innebandy (120) och ishockey (133). </a:t>
            </a:r>
            <a:endParaRPr/>
          </a:p>
          <a:p>
            <a:pPr marL="0" lvl="0" indent="0" algn="l" rtl="0">
              <a:spcBef>
                <a:spcPts val="0"/>
              </a:spcBef>
              <a:spcAft>
                <a:spcPts val="0"/>
              </a:spcAft>
              <a:buNone/>
            </a:pPr>
            <a:r>
              <a:rPr lang="sv-SE"/>
              <a:t>Ungefär var fjärde ingår i ett akademilag eller en utvald tävlingsgrupp.</a:t>
            </a:r>
            <a:endParaRPr/>
          </a:p>
          <a:p>
            <a:pPr marL="0" lvl="0" indent="0" algn="l" rtl="0">
              <a:spcBef>
                <a:spcPts val="0"/>
              </a:spcBef>
              <a:spcAft>
                <a:spcPts val="0"/>
              </a:spcAft>
              <a:buNone/>
            </a:pPr>
            <a:endParaRPr/>
          </a:p>
          <a:p>
            <a:pPr marL="0" lvl="0" indent="0" algn="l" rtl="0">
              <a:spcBef>
                <a:spcPts val="0"/>
              </a:spcBef>
              <a:spcAft>
                <a:spcPts val="0"/>
              </a:spcAft>
              <a:buNone/>
            </a:pPr>
            <a:r>
              <a:rPr lang="sv-SE"/>
              <a:t>Den sociala delaktigheten handlar om rätten att vara inkluderad och få ingå i en gemenskap, till exempel i en idrottsförenings verksamhet.</a:t>
            </a:r>
            <a:endParaRPr/>
          </a:p>
          <a:p>
            <a:pPr marL="0" lvl="0" indent="0" algn="l" rtl="0">
              <a:spcBef>
                <a:spcPts val="0"/>
              </a:spcBef>
              <a:spcAft>
                <a:spcPts val="0"/>
              </a:spcAft>
              <a:buNone/>
            </a:pPr>
            <a:endParaRPr/>
          </a:p>
          <a:p>
            <a:pPr marL="0" lvl="0" indent="0" algn="l" rtl="0">
              <a:spcBef>
                <a:spcPts val="0"/>
              </a:spcBef>
              <a:spcAft>
                <a:spcPts val="0"/>
              </a:spcAft>
              <a:buNone/>
            </a:pPr>
            <a:r>
              <a:rPr lang="sv-SE"/>
              <a:t>Den politiska delaktigheten handlar om rätten till inflytande, att ha ”en röst”, och att kunna påverka beslut.</a:t>
            </a:r>
            <a:endParaRPr/>
          </a:p>
          <a:p>
            <a:pPr marL="0" lvl="0" indent="0" algn="l" rtl="0">
              <a:spcBef>
                <a:spcPts val="0"/>
              </a:spcBef>
              <a:spcAft>
                <a:spcPts val="0"/>
              </a:spcAft>
              <a:buNone/>
            </a:pPr>
            <a:endParaRPr/>
          </a:p>
          <a:p>
            <a:pPr marL="0" lvl="0" indent="0" algn="l" rtl="0">
              <a:spcBef>
                <a:spcPts val="0"/>
              </a:spcBef>
              <a:spcAft>
                <a:spcPts val="0"/>
              </a:spcAft>
              <a:buNone/>
            </a:pPr>
            <a:r>
              <a:rPr lang="sv-SE"/>
              <a:t>De starka prestationskraven vill många ungdomar ändra på om de kunde. </a:t>
            </a:r>
            <a:endParaRPr/>
          </a:p>
          <a:p>
            <a:pPr marL="0" lvl="0" indent="0" algn="l" rtl="0">
              <a:spcBef>
                <a:spcPts val="0"/>
              </a:spcBef>
              <a:spcAft>
                <a:spcPts val="0"/>
              </a:spcAft>
              <a:buNone/>
            </a:pPr>
            <a:r>
              <a:rPr lang="sv-SE"/>
              <a:t>Att de inte gillar press, stress, toppning eller för mycket elittänkande framkommer i många tidigare studier, men de inslagen verkar fortfarande känneteckna delar av ungdomsidrotten. </a:t>
            </a:r>
            <a:endParaRPr/>
          </a:p>
          <a:p>
            <a:pPr marL="0" lvl="0" indent="0" algn="l" rtl="0">
              <a:spcBef>
                <a:spcPts val="0"/>
              </a:spcBef>
              <a:spcAft>
                <a:spcPts val="0"/>
              </a:spcAft>
              <a:buNone/>
            </a:pPr>
            <a:r>
              <a:rPr lang="sv-SE"/>
              <a:t>Ungdomarna tycks heller inte ha möjlighet att själva minska pressen utan den ”läggs” på dem utifrån. </a:t>
            </a:r>
            <a:endParaRPr/>
          </a:p>
          <a:p>
            <a:pPr marL="0" lvl="0" indent="0" algn="l" rtl="0">
              <a:spcBef>
                <a:spcPts val="0"/>
              </a:spcBef>
              <a:spcAft>
                <a:spcPts val="0"/>
              </a:spcAft>
              <a:buNone/>
            </a:pPr>
            <a:r>
              <a:rPr lang="sv-SE"/>
              <a:t>Vissa känner att de måste träna och prestera i så hög grad att det går ut över deras välbefinnande, vilket förstås inte är acceptabelt.</a:t>
            </a:r>
            <a:endParaRPr/>
          </a:p>
          <a:p>
            <a:pPr marL="0" lvl="0" indent="0" algn="l" rtl="0">
              <a:spcBef>
                <a:spcPts val="0"/>
              </a:spcBef>
              <a:spcAft>
                <a:spcPts val="0"/>
              </a:spcAft>
              <a:buNone/>
            </a:pPr>
            <a:endParaRPr/>
          </a:p>
          <a:p>
            <a:pPr marL="0" lvl="0" indent="0" algn="l" rtl="0">
              <a:spcBef>
                <a:spcPts val="0"/>
              </a:spcBef>
              <a:spcAft>
                <a:spcPts val="0"/>
              </a:spcAft>
              <a:buNone/>
            </a:pPr>
            <a:r>
              <a:rPr lang="sv-SE"/>
              <a:t>Att möjliggöra en timeout eller ett avbrott under en viss tidsperiod är ett exempel från en deltagare som skulle kunna under­lätta tillvaron och förlänga idrottandet.</a:t>
            </a:r>
            <a:endParaRPr/>
          </a:p>
        </p:txBody>
      </p:sp>
      <p:sp>
        <p:nvSpPr>
          <p:cNvPr id="511" name="Google Shape;511;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6"/>
        <p:cNvGrpSpPr/>
        <p:nvPr/>
      </p:nvGrpSpPr>
      <p:grpSpPr>
        <a:xfrm>
          <a:off x="0" y="0"/>
          <a:ext cx="0" cy="0"/>
          <a:chOff x="0" y="0"/>
          <a:chExt cx="0" cy="0"/>
        </a:xfrm>
      </p:grpSpPr>
      <p:sp>
        <p:nvSpPr>
          <p:cNvPr id="17" name="Google Shape;17;p5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3"/>
        <p:cNvGrpSpPr/>
        <p:nvPr/>
      </p:nvGrpSpPr>
      <p:grpSpPr>
        <a:xfrm>
          <a:off x="0" y="0"/>
          <a:ext cx="0" cy="0"/>
          <a:chOff x="0" y="0"/>
          <a:chExt cx="0" cy="0"/>
        </a:xfrm>
      </p:grpSpPr>
      <p:sp>
        <p:nvSpPr>
          <p:cNvPr id="74" name="Google Shape;74;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6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9"/>
        <p:cNvGrpSpPr/>
        <p:nvPr/>
      </p:nvGrpSpPr>
      <p:grpSpPr>
        <a:xfrm>
          <a:off x="0" y="0"/>
          <a:ext cx="0" cy="0"/>
          <a:chOff x="0" y="0"/>
          <a:chExt cx="0" cy="0"/>
        </a:xfrm>
      </p:grpSpPr>
      <p:sp>
        <p:nvSpPr>
          <p:cNvPr id="80" name="Google Shape;80;p6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2"/>
        <p:cNvGrpSpPr/>
        <p:nvPr/>
      </p:nvGrpSpPr>
      <p:grpSpPr>
        <a:xfrm>
          <a:off x="0" y="0"/>
          <a:ext cx="0" cy="0"/>
          <a:chOff x="0" y="0"/>
          <a:chExt cx="0" cy="0"/>
        </a:xfrm>
      </p:grpSpPr>
      <p:sp>
        <p:nvSpPr>
          <p:cNvPr id="23" name="Google Shape;23;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28"/>
        <p:cNvGrpSpPr/>
        <p:nvPr/>
      </p:nvGrpSpPr>
      <p:grpSpPr>
        <a:xfrm>
          <a:off x="0" y="0"/>
          <a:ext cx="0" cy="0"/>
          <a:chOff x="0" y="0"/>
          <a:chExt cx="0" cy="0"/>
        </a:xfrm>
      </p:grpSpPr>
      <p:sp>
        <p:nvSpPr>
          <p:cNvPr id="29" name="Google Shape;29;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35"/>
        <p:cNvGrpSpPr/>
        <p:nvPr/>
      </p:nvGrpSpPr>
      <p:grpSpPr>
        <a:xfrm>
          <a:off x="0" y="0"/>
          <a:ext cx="0" cy="0"/>
          <a:chOff x="0" y="0"/>
          <a:chExt cx="0" cy="0"/>
        </a:xfrm>
      </p:grpSpPr>
      <p:sp>
        <p:nvSpPr>
          <p:cNvPr id="36" name="Google Shape;36;p5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1"/>
        <p:cNvGrpSpPr/>
        <p:nvPr/>
      </p:nvGrpSpPr>
      <p:grpSpPr>
        <a:xfrm>
          <a:off x="0" y="0"/>
          <a:ext cx="0" cy="0"/>
          <a:chOff x="0" y="0"/>
          <a:chExt cx="0" cy="0"/>
        </a:xfrm>
      </p:grpSpPr>
      <p:sp>
        <p:nvSpPr>
          <p:cNvPr id="42" name="Google Shape;42;p5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50"/>
        <p:cNvGrpSpPr/>
        <p:nvPr/>
      </p:nvGrpSpPr>
      <p:grpSpPr>
        <a:xfrm>
          <a:off x="0" y="0"/>
          <a:ext cx="0" cy="0"/>
          <a:chOff x="0" y="0"/>
          <a:chExt cx="0" cy="0"/>
        </a:xfrm>
      </p:grpSpPr>
      <p:sp>
        <p:nvSpPr>
          <p:cNvPr id="51" name="Google Shape;51;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5"/>
        <p:cNvGrpSpPr/>
        <p:nvPr/>
      </p:nvGrpSpPr>
      <p:grpSpPr>
        <a:xfrm>
          <a:off x="0" y="0"/>
          <a:ext cx="0" cy="0"/>
          <a:chOff x="0" y="0"/>
          <a:chExt cx="0" cy="0"/>
        </a:xfrm>
      </p:grpSpPr>
      <p:sp>
        <p:nvSpPr>
          <p:cNvPr id="56" name="Google Shape;56;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9"/>
        <p:cNvGrpSpPr/>
        <p:nvPr/>
      </p:nvGrpSpPr>
      <p:grpSpPr>
        <a:xfrm>
          <a:off x="0" y="0"/>
          <a:ext cx="0" cy="0"/>
          <a:chOff x="0" y="0"/>
          <a:chExt cx="0" cy="0"/>
        </a:xfrm>
      </p:grpSpPr>
      <p:sp>
        <p:nvSpPr>
          <p:cNvPr id="60" name="Google Shape;60;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6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6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6"/>
        <p:cNvGrpSpPr/>
        <p:nvPr/>
      </p:nvGrpSpPr>
      <p:grpSpPr>
        <a:xfrm>
          <a:off x="0" y="0"/>
          <a:ext cx="0" cy="0"/>
          <a:chOff x="0" y="0"/>
          <a:chExt cx="0" cy="0"/>
        </a:xfrm>
      </p:grpSpPr>
      <p:sp>
        <p:nvSpPr>
          <p:cNvPr id="67" name="Google Shape;67;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2"/>
          <p:cNvSpPr>
            <a:spLocks noGrp="1"/>
          </p:cNvSpPr>
          <p:nvPr>
            <p:ph type="pic" idx="2"/>
          </p:nvPr>
        </p:nvSpPr>
        <p:spPr>
          <a:xfrm>
            <a:off x="5183188" y="987425"/>
            <a:ext cx="6172200" cy="4873625"/>
          </a:xfrm>
          <a:prstGeom prst="rect">
            <a:avLst/>
          </a:prstGeom>
          <a:noFill/>
          <a:ln>
            <a:noFill/>
          </a:ln>
        </p:spPr>
      </p:sp>
      <p:sp>
        <p:nvSpPr>
          <p:cNvPr id="69" name="Google Shape;69;p6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pic>
        <p:nvPicPr>
          <p:cNvPr id="15" name="Google Shape;15;p53"/>
          <p:cNvPicPr preferRelativeResize="0"/>
          <p:nvPr/>
        </p:nvPicPr>
        <p:blipFill rotWithShape="1">
          <a:blip r:embed="rId13">
            <a:alphaModFix/>
          </a:blip>
          <a:srcRect/>
          <a:stretch/>
        </p:blipFill>
        <p:spPr>
          <a:xfrm>
            <a:off x="0" y="0"/>
            <a:ext cx="12192001"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0.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1219809" y="686143"/>
            <a:ext cx="9752381" cy="5485714"/>
          </a:xfrm>
          <a:prstGeom prst="rect">
            <a:avLst/>
          </a:prstGeom>
          <a:noFill/>
          <a:ln>
            <a:noFill/>
          </a:ln>
        </p:spPr>
      </p:pic>
      <p:sp>
        <p:nvSpPr>
          <p:cNvPr id="90" name="Google Shape;90;p1"/>
          <p:cNvSpPr txBox="1">
            <a:spLocks noGrp="1"/>
          </p:cNvSpPr>
          <p:nvPr>
            <p:ph type="ctrTitle"/>
          </p:nvPr>
        </p:nvSpPr>
        <p:spPr>
          <a:xfrm>
            <a:off x="1524000" y="1122363"/>
            <a:ext cx="9144000" cy="9858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Black"/>
              <a:buNone/>
            </a:pPr>
            <a:r>
              <a:rPr lang="sv-SE">
                <a:latin typeface="Arial Black"/>
                <a:ea typeface="Arial Black"/>
                <a:cs typeface="Arial Black"/>
                <a:sym typeface="Arial Black"/>
              </a:rPr>
              <a:t>Kick Off 2025</a:t>
            </a:r>
            <a:endParaRPr/>
          </a:p>
        </p:txBody>
      </p:sp>
      <p:sp>
        <p:nvSpPr>
          <p:cNvPr id="91" name="Google Shape;91;p1"/>
          <p:cNvSpPr txBox="1">
            <a:spLocks noGrp="1"/>
          </p:cNvSpPr>
          <p:nvPr>
            <p:ph type="subTitle" idx="1"/>
          </p:nvPr>
        </p:nvSpPr>
        <p:spPr>
          <a:xfrm>
            <a:off x="1524000" y="4907756"/>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sv-SE" b="1">
                <a:latin typeface="Arial Black"/>
                <a:ea typeface="Arial Black"/>
                <a:cs typeface="Arial Black"/>
                <a:sym typeface="Arial Black"/>
              </a:rPr>
              <a:t>Markus Bjärnetoft</a:t>
            </a:r>
            <a:endParaRPr/>
          </a:p>
          <a:p>
            <a:pPr marL="0" lvl="0" indent="0" algn="ctr" rtl="0">
              <a:lnSpc>
                <a:spcPct val="90000"/>
              </a:lnSpc>
              <a:spcBef>
                <a:spcPts val="1000"/>
              </a:spcBef>
              <a:spcAft>
                <a:spcPts val="0"/>
              </a:spcAft>
              <a:buClr>
                <a:schemeClr val="dk1"/>
              </a:buClr>
              <a:buSzPts val="2400"/>
              <a:buNone/>
            </a:pPr>
            <a:r>
              <a:rPr lang="sv-SE" b="1">
                <a:latin typeface="Arial Black"/>
                <a:ea typeface="Arial Black"/>
                <a:cs typeface="Arial Black"/>
                <a:sym typeface="Arial Black"/>
              </a:rPr>
              <a:t>Ledare i Våmbs IF P-12</a:t>
            </a:r>
            <a:endParaRPr b="1">
              <a:latin typeface="Arial Black"/>
              <a:ea typeface="Arial Black"/>
              <a:cs typeface="Arial Black"/>
              <a:sym typeface="Arial Black"/>
            </a:endParaRPr>
          </a:p>
        </p:txBody>
      </p:sp>
      <p:pic>
        <p:nvPicPr>
          <p:cNvPr id="92" name="Google Shape;92;p1"/>
          <p:cNvPicPr preferRelativeResize="0"/>
          <p:nvPr/>
        </p:nvPicPr>
        <p:blipFill rotWithShape="1">
          <a:blip r:embed="rId4">
            <a:alphaModFix/>
          </a:blip>
          <a:srcRect l="18134" r="24829"/>
          <a:stretch/>
        </p:blipFill>
        <p:spPr>
          <a:xfrm>
            <a:off x="9415536" y="3635680"/>
            <a:ext cx="2504928" cy="29278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1: Fotboll för alla </a:t>
            </a:r>
            <a:endParaRPr>
              <a:latin typeface="Arial Black"/>
              <a:ea typeface="Arial Black"/>
              <a:cs typeface="Arial Black"/>
              <a:sym typeface="Arial Black"/>
            </a:endParaRPr>
          </a:p>
        </p:txBody>
      </p:sp>
      <p:sp>
        <p:nvSpPr>
          <p:cNvPr id="159" name="Google Shape;15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sv-SE"/>
              <a:t>Fotboll är en inkluderande idrott där alla är välkomna.</a:t>
            </a:r>
            <a:endParaRPr/>
          </a:p>
          <a:p>
            <a:pPr marL="228600" lvl="0" indent="-228600" algn="l" rtl="0">
              <a:lnSpc>
                <a:spcPct val="90000"/>
              </a:lnSpc>
              <a:spcBef>
                <a:spcPts val="1000"/>
              </a:spcBef>
              <a:spcAft>
                <a:spcPts val="0"/>
              </a:spcAft>
              <a:buClr>
                <a:schemeClr val="dk1"/>
              </a:buClr>
              <a:buSzPts val="2800"/>
              <a:buChar char="•"/>
            </a:pPr>
            <a:r>
              <a:rPr lang="sv-SE"/>
              <a:t>Fotboll tar hänsyn till de sju diskrimineringsgrunderna och alla har ett ansvar för att varken begränsa eller kränka varandra.</a:t>
            </a:r>
            <a:endParaRPr/>
          </a:p>
          <a:p>
            <a:pPr marL="228600" lvl="0" indent="-228600" algn="l" rtl="0">
              <a:lnSpc>
                <a:spcPct val="90000"/>
              </a:lnSpc>
              <a:spcBef>
                <a:spcPts val="1000"/>
              </a:spcBef>
              <a:spcAft>
                <a:spcPts val="0"/>
              </a:spcAft>
              <a:buClr>
                <a:schemeClr val="dk1"/>
              </a:buClr>
              <a:buSzPts val="2800"/>
              <a:buChar char="•"/>
            </a:pPr>
            <a:r>
              <a:rPr lang="sv-SE" b="1"/>
              <a:t>Alla får vara med på lika villkor oavsett sin fotbollsmässiga utveckling.</a:t>
            </a:r>
            <a:endParaRPr/>
          </a:p>
          <a:p>
            <a:pPr marL="228600" lvl="0" indent="-228600" algn="l" rtl="0">
              <a:lnSpc>
                <a:spcPct val="90000"/>
              </a:lnSpc>
              <a:spcBef>
                <a:spcPts val="1000"/>
              </a:spcBef>
              <a:spcAft>
                <a:spcPts val="0"/>
              </a:spcAft>
              <a:buClr>
                <a:schemeClr val="dk1"/>
              </a:buClr>
              <a:buSzPts val="2800"/>
              <a:buChar char="•"/>
            </a:pPr>
            <a:r>
              <a:rPr lang="sv-SE"/>
              <a:t>I barnfotbollen (&lt;12 år) varieras gruppsammansättningen där spelare med varierande fotbollsmässig utveckling blandas.</a:t>
            </a:r>
            <a:endParaRPr/>
          </a:p>
          <a:p>
            <a:pPr marL="228600" lvl="0" indent="-228600" algn="l" rtl="0">
              <a:lnSpc>
                <a:spcPct val="90000"/>
              </a:lnSpc>
              <a:spcBef>
                <a:spcPts val="1000"/>
              </a:spcBef>
              <a:spcAft>
                <a:spcPts val="0"/>
              </a:spcAft>
              <a:buClr>
                <a:schemeClr val="dk1"/>
              </a:buClr>
              <a:buSzPts val="2800"/>
              <a:buChar char="•"/>
            </a:pPr>
            <a:r>
              <a:rPr lang="sv-SE"/>
              <a:t>Ungdomsfotbollen (&gt;13år) anpassas efter varje spelares individuella intresse.</a:t>
            </a:r>
            <a:endParaRPr/>
          </a:p>
        </p:txBody>
      </p:sp>
      <p:pic>
        <p:nvPicPr>
          <p:cNvPr id="160" name="Google Shape;160;p9"/>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Selektering</a:t>
            </a:r>
            <a:endParaRPr/>
          </a:p>
        </p:txBody>
      </p:sp>
      <p:sp>
        <p:nvSpPr>
          <p:cNvPr id="167" name="Google Shape;167;p10"/>
          <p:cNvSpPr txBox="1">
            <a:spLocks noGrp="1"/>
          </p:cNvSpPr>
          <p:nvPr>
            <p:ph type="body" idx="1"/>
          </p:nvPr>
        </p:nvSpPr>
        <p:spPr>
          <a:xfrm>
            <a:off x="5357446" y="1430389"/>
            <a:ext cx="6611816" cy="506248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sv-SE" b="1"/>
              <a:t>Selektering av barn leder inte till optimal idrottsutveckling</a:t>
            </a:r>
            <a:endParaRPr/>
          </a:p>
          <a:p>
            <a:pPr marL="228600" lvl="0" indent="-228600" algn="l" rtl="0">
              <a:lnSpc>
                <a:spcPct val="90000"/>
              </a:lnSpc>
              <a:spcBef>
                <a:spcPts val="1000"/>
              </a:spcBef>
              <a:spcAft>
                <a:spcPts val="0"/>
              </a:spcAft>
              <a:buClr>
                <a:schemeClr val="dk1"/>
              </a:buClr>
              <a:buSzPts val="2800"/>
              <a:buChar char="•"/>
            </a:pPr>
            <a:r>
              <a:rPr lang="sv-SE" b="1"/>
              <a:t>Selektering av barn görs på oklara grunder</a:t>
            </a:r>
            <a:endParaRPr/>
          </a:p>
          <a:p>
            <a:pPr marL="228600" lvl="0" indent="-228600" algn="l" rtl="0">
              <a:lnSpc>
                <a:spcPct val="90000"/>
              </a:lnSpc>
              <a:spcBef>
                <a:spcPts val="1000"/>
              </a:spcBef>
              <a:spcAft>
                <a:spcPts val="0"/>
              </a:spcAft>
              <a:buClr>
                <a:schemeClr val="dk1"/>
              </a:buClr>
              <a:buSzPts val="2800"/>
              <a:buChar char="•"/>
            </a:pPr>
            <a:r>
              <a:rPr lang="sv-SE" b="1"/>
              <a:t>Selektering lär barn om de ”duger eller suger”</a:t>
            </a:r>
            <a:endParaRPr/>
          </a:p>
          <a:p>
            <a:pPr marL="228600" lvl="0" indent="-228600" algn="l" rtl="0">
              <a:lnSpc>
                <a:spcPct val="90000"/>
              </a:lnSpc>
              <a:spcBef>
                <a:spcPts val="1000"/>
              </a:spcBef>
              <a:spcAft>
                <a:spcPts val="0"/>
              </a:spcAft>
              <a:buClr>
                <a:schemeClr val="dk1"/>
              </a:buClr>
              <a:buSzPts val="2800"/>
              <a:buChar char="•"/>
            </a:pPr>
            <a:r>
              <a:rPr lang="sv-SE" b="1"/>
              <a:t>Selektering av barn är tveksamt enligt barnkonventionen</a:t>
            </a:r>
            <a:endParaRPr/>
          </a:p>
          <a:p>
            <a:pPr marL="228600" lvl="0" indent="-50800" algn="l" rtl="0">
              <a:lnSpc>
                <a:spcPct val="90000"/>
              </a:lnSpc>
              <a:spcBef>
                <a:spcPts val="1000"/>
              </a:spcBef>
              <a:spcAft>
                <a:spcPts val="0"/>
              </a:spcAft>
              <a:buClr>
                <a:schemeClr val="dk1"/>
              </a:buClr>
              <a:buSzPts val="2800"/>
              <a:buNone/>
            </a:pPr>
            <a:endParaRPr/>
          </a:p>
        </p:txBody>
      </p:sp>
      <p:pic>
        <p:nvPicPr>
          <p:cNvPr id="168" name="Google Shape;168;p10"/>
          <p:cNvPicPr preferRelativeResize="0"/>
          <p:nvPr/>
        </p:nvPicPr>
        <p:blipFill rotWithShape="1">
          <a:blip r:embed="rId3">
            <a:alphaModFix/>
          </a:blip>
          <a:srcRect/>
          <a:stretch/>
        </p:blipFill>
        <p:spPr>
          <a:xfrm>
            <a:off x="504819" y="1418316"/>
            <a:ext cx="4430598" cy="5226908"/>
          </a:xfrm>
          <a:prstGeom prst="rect">
            <a:avLst/>
          </a:prstGeom>
          <a:noFill/>
          <a:ln>
            <a:noFill/>
          </a:ln>
        </p:spPr>
      </p:pic>
      <p:pic>
        <p:nvPicPr>
          <p:cNvPr id="169" name="Google Shape;169;p10"/>
          <p:cNvPicPr preferRelativeResize="0"/>
          <p:nvPr/>
        </p:nvPicPr>
        <p:blipFill rotWithShape="1">
          <a:blip r:embed="rId4">
            <a:alphaModFix/>
          </a:blip>
          <a:srcRect b="41125"/>
          <a:stretch/>
        </p:blipFill>
        <p:spPr>
          <a:xfrm>
            <a:off x="5705532" y="4957711"/>
            <a:ext cx="5915644" cy="17116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5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xEl>
                                              <p:pRg st="1" end="1"/>
                                            </p:txEl>
                                          </p:spTgt>
                                        </p:tgtEl>
                                        <p:attrNameLst>
                                          <p:attrName>style.visibility</p:attrName>
                                        </p:attrNameLst>
                                      </p:cBhvr>
                                      <p:to>
                                        <p:strVal val="visible"/>
                                      </p:to>
                                    </p:set>
                                    <p:animEffect transition="in" filter="fade">
                                      <p:cBhvr>
                                        <p:cTn id="12" dur="500"/>
                                        <p:tgtEl>
                                          <p:spTgt spid="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xEl>
                                              <p:pRg st="2" end="2"/>
                                            </p:txEl>
                                          </p:spTgt>
                                        </p:tgtEl>
                                        <p:attrNameLst>
                                          <p:attrName>style.visibility</p:attrName>
                                        </p:attrNameLst>
                                      </p:cBhvr>
                                      <p:to>
                                        <p:strVal val="visible"/>
                                      </p:to>
                                    </p:set>
                                    <p:animEffect transition="in" filter="fade">
                                      <p:cBhvr>
                                        <p:cTn id="17" dur="500"/>
                                        <p:tgtEl>
                                          <p:spTgt spid="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xEl>
                                              <p:pRg st="3" end="3"/>
                                            </p:txEl>
                                          </p:spTgt>
                                        </p:tgtEl>
                                        <p:attrNameLst>
                                          <p:attrName>style.visibility</p:attrName>
                                        </p:attrNameLst>
                                      </p:cBhvr>
                                      <p:to>
                                        <p:strVal val="visible"/>
                                      </p:to>
                                    </p:set>
                                    <p:animEffect transition="in" filter="fade">
                                      <p:cBhvr>
                                        <p:cTn id="22" dur="500"/>
                                        <p:tgtEl>
                                          <p:spTgt spid="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xEl>
                                              <p:pRg st="4" end="4"/>
                                            </p:txEl>
                                          </p:spTgt>
                                        </p:tgtEl>
                                        <p:attrNameLst>
                                          <p:attrName>style.visibility</p:attrName>
                                        </p:attrNameLst>
                                      </p:cBhvr>
                                      <p:to>
                                        <p:strVal val="visible"/>
                                      </p:to>
                                    </p:set>
                                    <p:animEffect transition="in" filter="fade">
                                      <p:cBhvr>
                                        <p:cTn id="27" dur="500"/>
                                        <p:tgtEl>
                                          <p:spTgt spid="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9"/>
                                        </p:tgtEl>
                                        <p:attrNameLst>
                                          <p:attrName>style.visibility</p:attrName>
                                        </p:attrNameLst>
                                      </p:cBhvr>
                                      <p:to>
                                        <p:strVal val="visible"/>
                                      </p:to>
                                    </p:set>
                                    <p:animEffect transition="in" filter="fade">
                                      <p:cBhvr>
                                        <p:cTn id="32"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1: Fotboll för alla </a:t>
            </a:r>
            <a:endParaRPr>
              <a:latin typeface="Arial Black"/>
              <a:ea typeface="Arial Black"/>
              <a:cs typeface="Arial Black"/>
              <a:sym typeface="Arial Black"/>
            </a:endParaRPr>
          </a:p>
        </p:txBody>
      </p:sp>
      <p:sp>
        <p:nvSpPr>
          <p:cNvPr id="175" name="Google Shape;175;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sv-SE"/>
              <a:t>Fotboll är en inkluderande idrott där alla är välkomna.</a:t>
            </a:r>
            <a:endParaRPr/>
          </a:p>
          <a:p>
            <a:pPr marL="228600" lvl="0" indent="-228600" algn="l" rtl="0">
              <a:lnSpc>
                <a:spcPct val="90000"/>
              </a:lnSpc>
              <a:spcBef>
                <a:spcPts val="1000"/>
              </a:spcBef>
              <a:spcAft>
                <a:spcPts val="0"/>
              </a:spcAft>
              <a:buClr>
                <a:schemeClr val="dk1"/>
              </a:buClr>
              <a:buSzPts val="2800"/>
              <a:buChar char="•"/>
            </a:pPr>
            <a:r>
              <a:rPr lang="sv-SE"/>
              <a:t>Fotboll tar hänsyn till de sju diskrimineringsgrunderna och alla har ett ansvar för att varken begränsa eller kränka varandra.</a:t>
            </a:r>
            <a:endParaRPr/>
          </a:p>
          <a:p>
            <a:pPr marL="228600" lvl="0" indent="-228600" algn="l" rtl="0">
              <a:lnSpc>
                <a:spcPct val="90000"/>
              </a:lnSpc>
              <a:spcBef>
                <a:spcPts val="1000"/>
              </a:spcBef>
              <a:spcAft>
                <a:spcPts val="0"/>
              </a:spcAft>
              <a:buClr>
                <a:schemeClr val="dk1"/>
              </a:buClr>
              <a:buSzPts val="2800"/>
              <a:buChar char="•"/>
            </a:pPr>
            <a:r>
              <a:rPr lang="sv-SE"/>
              <a:t>Alla får vara med på lika villkor oavsett sin fotbollsmässiga utveckling.</a:t>
            </a:r>
            <a:endParaRPr/>
          </a:p>
          <a:p>
            <a:pPr marL="228600" lvl="0" indent="-228600" algn="l" rtl="0">
              <a:lnSpc>
                <a:spcPct val="90000"/>
              </a:lnSpc>
              <a:spcBef>
                <a:spcPts val="1000"/>
              </a:spcBef>
              <a:spcAft>
                <a:spcPts val="0"/>
              </a:spcAft>
              <a:buClr>
                <a:schemeClr val="dk1"/>
              </a:buClr>
              <a:buSzPts val="2800"/>
              <a:buChar char="•"/>
            </a:pPr>
            <a:r>
              <a:rPr lang="sv-SE" b="1"/>
              <a:t>I barnfotbollen (&lt;12 år) varieras gruppsammansättningen där spelare med varierande fotbollsmässig utveckling blandas.</a:t>
            </a:r>
            <a:endParaRPr/>
          </a:p>
          <a:p>
            <a:pPr marL="228600" lvl="0" indent="-228600" algn="l" rtl="0">
              <a:lnSpc>
                <a:spcPct val="90000"/>
              </a:lnSpc>
              <a:spcBef>
                <a:spcPts val="1000"/>
              </a:spcBef>
              <a:spcAft>
                <a:spcPts val="0"/>
              </a:spcAft>
              <a:buClr>
                <a:schemeClr val="dk1"/>
              </a:buClr>
              <a:buSzPts val="2800"/>
              <a:buChar char="•"/>
            </a:pPr>
            <a:r>
              <a:rPr lang="sv-SE" b="1"/>
              <a:t>Ungdomsfotbollen (&gt;13år) anpassas efter varje spelares individuella intresse.</a:t>
            </a:r>
            <a:endParaRPr/>
          </a:p>
        </p:txBody>
      </p:sp>
      <p:pic>
        <p:nvPicPr>
          <p:cNvPr id="176" name="Google Shape;176;p11"/>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83" name="Google Shape;183;p12"/>
          <p:cNvPicPr preferRelativeResize="0">
            <a:picLocks noGrp="1"/>
          </p:cNvPicPr>
          <p:nvPr>
            <p:ph type="body" idx="1"/>
          </p:nvPr>
        </p:nvPicPr>
        <p:blipFill rotWithShape="1">
          <a:blip r:embed="rId3">
            <a:alphaModFix/>
          </a:blip>
          <a:srcRect/>
          <a:stretch/>
        </p:blipFill>
        <p:spPr>
          <a:xfrm>
            <a:off x="340671" y="1337414"/>
            <a:ext cx="4197196" cy="5155461"/>
          </a:xfrm>
          <a:prstGeom prst="rect">
            <a:avLst/>
          </a:prstGeom>
          <a:noFill/>
          <a:ln>
            <a:noFill/>
          </a:ln>
        </p:spPr>
      </p:pic>
      <p:pic>
        <p:nvPicPr>
          <p:cNvPr id="184" name="Google Shape;184;p12"/>
          <p:cNvPicPr preferRelativeResize="0"/>
          <p:nvPr/>
        </p:nvPicPr>
        <p:blipFill rotWithShape="1">
          <a:blip r:embed="rId4">
            <a:alphaModFix/>
          </a:blip>
          <a:srcRect/>
          <a:stretch/>
        </p:blipFill>
        <p:spPr>
          <a:xfrm>
            <a:off x="4816002" y="0"/>
            <a:ext cx="7375998"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Jamen…ska man bli bra så…</a:t>
            </a:r>
            <a:endParaRPr/>
          </a:p>
        </p:txBody>
      </p:sp>
      <p:pic>
        <p:nvPicPr>
          <p:cNvPr id="191" name="Google Shape;191;p13"/>
          <p:cNvPicPr preferRelativeResize="0"/>
          <p:nvPr/>
        </p:nvPicPr>
        <p:blipFill rotWithShape="1">
          <a:blip r:embed="rId3">
            <a:alphaModFix/>
          </a:blip>
          <a:srcRect l="12238" r="20129"/>
          <a:stretch/>
        </p:blipFill>
        <p:spPr>
          <a:xfrm>
            <a:off x="1536700" y="1397985"/>
            <a:ext cx="9118600" cy="5020827"/>
          </a:xfrm>
          <a:prstGeom prst="rect">
            <a:avLst/>
          </a:prstGeom>
          <a:noFill/>
          <a:ln>
            <a:noFill/>
          </a:ln>
        </p:spPr>
      </p:pic>
      <p:sp>
        <p:nvSpPr>
          <p:cNvPr id="192" name="Google Shape;192;p13"/>
          <p:cNvSpPr txBox="1"/>
          <p:nvPr/>
        </p:nvSpPr>
        <p:spPr>
          <a:xfrm rot="-1315545">
            <a:off x="2857500" y="3561030"/>
            <a:ext cx="6477000" cy="1323439"/>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8000" b="1">
                <a:solidFill>
                  <a:srgbClr val="FF0000"/>
                </a:solidFill>
                <a:latin typeface="Arial Black"/>
                <a:ea typeface="Arial Black"/>
                <a:cs typeface="Arial Black"/>
                <a:sym typeface="Arial Black"/>
              </a:rPr>
              <a:t>BULLSHIT</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2: Barns och ungdomars villkor </a:t>
            </a:r>
            <a:endParaRPr/>
          </a:p>
        </p:txBody>
      </p:sp>
      <p:sp>
        <p:nvSpPr>
          <p:cNvPr id="198" name="Google Shape;198;p14"/>
          <p:cNvSpPr txBox="1">
            <a:spLocks noGrp="1"/>
          </p:cNvSpPr>
          <p:nvPr>
            <p:ph type="body" idx="1"/>
          </p:nvPr>
        </p:nvSpPr>
        <p:spPr>
          <a:xfrm>
            <a:off x="838200" y="1825625"/>
            <a:ext cx="979463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b="1"/>
              <a:t>Verksamheten utgår från ett barnrättsperspektiv och anpassas efter spelarens ålder och mognad.</a:t>
            </a:r>
            <a:endParaRPr/>
          </a:p>
          <a:p>
            <a:pPr marL="228600" lvl="0" indent="-228600" algn="l" rtl="0">
              <a:lnSpc>
                <a:spcPct val="90000"/>
              </a:lnSpc>
              <a:spcBef>
                <a:spcPts val="1000"/>
              </a:spcBef>
              <a:spcAft>
                <a:spcPts val="0"/>
              </a:spcAft>
              <a:buClr>
                <a:schemeClr val="dk1"/>
              </a:buClr>
              <a:buSzPts val="2800"/>
              <a:buFont typeface="Arial"/>
              <a:buChar char="•"/>
            </a:pPr>
            <a:r>
              <a:rPr lang="sv-SE"/>
              <a:t>Fotboll bedrivs i trygga miljöer. </a:t>
            </a:r>
            <a:endParaRPr/>
          </a:p>
          <a:p>
            <a:pPr marL="228600" lvl="0" indent="-228600" algn="l" rtl="0">
              <a:lnSpc>
                <a:spcPct val="90000"/>
              </a:lnSpc>
              <a:spcBef>
                <a:spcPts val="1000"/>
              </a:spcBef>
              <a:spcAft>
                <a:spcPts val="0"/>
              </a:spcAft>
              <a:buClr>
                <a:schemeClr val="dk1"/>
              </a:buClr>
              <a:buSzPts val="2800"/>
              <a:buFont typeface="Arial"/>
              <a:buChar char="•"/>
            </a:pPr>
            <a:r>
              <a:rPr lang="sv-SE"/>
              <a:t>Kamratskap på och utanför planen har hög prioritet.</a:t>
            </a:r>
            <a:endParaRPr/>
          </a:p>
          <a:p>
            <a:pPr marL="228600" lvl="0" indent="-228600" algn="l" rtl="0">
              <a:lnSpc>
                <a:spcPct val="90000"/>
              </a:lnSpc>
              <a:spcBef>
                <a:spcPts val="1000"/>
              </a:spcBef>
              <a:spcAft>
                <a:spcPts val="0"/>
              </a:spcAft>
              <a:buClr>
                <a:schemeClr val="dk1"/>
              </a:buClr>
              <a:buSzPts val="2800"/>
              <a:buFont typeface="Arial"/>
              <a:buChar char="•"/>
            </a:pPr>
            <a:r>
              <a:rPr lang="sv-SE"/>
              <a:t>Varje individ får bekräftelse efter sina förutsättningar.</a:t>
            </a:r>
            <a:endParaRPr/>
          </a:p>
          <a:p>
            <a:pPr marL="228600" lvl="0" indent="-228600" algn="l" rtl="0">
              <a:lnSpc>
                <a:spcPct val="90000"/>
              </a:lnSpc>
              <a:spcBef>
                <a:spcPts val="1000"/>
              </a:spcBef>
              <a:spcAft>
                <a:spcPts val="0"/>
              </a:spcAft>
              <a:buClr>
                <a:schemeClr val="dk1"/>
              </a:buClr>
              <a:buSzPts val="2800"/>
              <a:buFont typeface="Arial"/>
              <a:buChar char="•"/>
            </a:pPr>
            <a:r>
              <a:rPr lang="sv-SE"/>
              <a:t>Barn och ungdomar görs delaktiga i föreningens verksamhet.</a:t>
            </a:r>
            <a:endParaRPr/>
          </a:p>
          <a:p>
            <a:pPr marL="228600" lvl="0" indent="-50800" algn="l" rtl="0">
              <a:lnSpc>
                <a:spcPct val="90000"/>
              </a:lnSpc>
              <a:spcBef>
                <a:spcPts val="1000"/>
              </a:spcBef>
              <a:spcAft>
                <a:spcPts val="0"/>
              </a:spcAft>
              <a:buClr>
                <a:schemeClr val="dk1"/>
              </a:buClr>
              <a:buSzPts val="2800"/>
              <a:buNone/>
            </a:pPr>
            <a:endParaRPr/>
          </a:p>
        </p:txBody>
      </p:sp>
      <p:pic>
        <p:nvPicPr>
          <p:cNvPr id="199" name="Google Shape;199;p14"/>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sv-SE"/>
              <a:t>Gretzky</a:t>
            </a:r>
            <a:endParaRPr/>
          </a:p>
        </p:txBody>
      </p:sp>
      <p:sp>
        <p:nvSpPr>
          <p:cNvPr id="206" name="Google Shape;20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6"/>
          <p:cNvSpPr txBox="1">
            <a:spLocks noGrp="1"/>
          </p:cNvSpPr>
          <p:nvPr>
            <p:ph type="title"/>
          </p:nvPr>
        </p:nvSpPr>
        <p:spPr>
          <a:xfrm>
            <a:off x="0" y="365125"/>
            <a:ext cx="12192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Black"/>
              <a:buNone/>
            </a:pPr>
            <a:r>
              <a:rPr lang="sv-SE" b="1">
                <a:latin typeface="Arial Black"/>
                <a:ea typeface="Arial Black"/>
                <a:cs typeface="Arial Black"/>
                <a:sym typeface="Arial Black"/>
              </a:rPr>
              <a:t>Deliberate practice / play</a:t>
            </a:r>
            <a:endParaRPr>
              <a:latin typeface="Arial Black"/>
              <a:ea typeface="Arial Black"/>
              <a:cs typeface="Arial Black"/>
              <a:sym typeface="Arial Black"/>
            </a:endParaRPr>
          </a:p>
        </p:txBody>
      </p:sp>
      <p:sp>
        <p:nvSpPr>
          <p:cNvPr id="213" name="Google Shape;213;p16"/>
          <p:cNvSpPr txBox="1">
            <a:spLocks noGrp="1"/>
          </p:cNvSpPr>
          <p:nvPr>
            <p:ph type="body" idx="1"/>
          </p:nvPr>
        </p:nvSpPr>
        <p:spPr>
          <a:xfrm>
            <a:off x="838200" y="1825625"/>
            <a:ext cx="5181600" cy="32264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sv-SE" b="1"/>
              <a:t>Deliberate practice</a:t>
            </a:r>
            <a:endParaRPr b="1"/>
          </a:p>
          <a:p>
            <a:pPr marL="0" lvl="0" indent="0" algn="l" rtl="0">
              <a:lnSpc>
                <a:spcPct val="90000"/>
              </a:lnSpc>
              <a:spcBef>
                <a:spcPts val="1000"/>
              </a:spcBef>
              <a:spcAft>
                <a:spcPts val="0"/>
              </a:spcAft>
              <a:buClr>
                <a:schemeClr val="dk1"/>
              </a:buClr>
              <a:buSzPts val="2000"/>
              <a:buNone/>
            </a:pPr>
            <a:r>
              <a:rPr lang="sv-SE" sz="2000"/>
              <a:t>Aktiviteter som syftar till att förbättra förmåga, och inte nödvändigtvis stimulera glädje, samt kräver hög kognitiv och/eller fysisk förmåga för att utveckla specifika förmågor.</a:t>
            </a:r>
            <a:endParaRPr/>
          </a:p>
          <a:p>
            <a:pPr marL="0" lvl="0" indent="0" algn="l" rtl="0">
              <a:lnSpc>
                <a:spcPct val="90000"/>
              </a:lnSpc>
              <a:spcBef>
                <a:spcPts val="1000"/>
              </a:spcBef>
              <a:spcAft>
                <a:spcPts val="0"/>
              </a:spcAft>
              <a:buClr>
                <a:schemeClr val="dk1"/>
              </a:buClr>
              <a:buSzPts val="2000"/>
              <a:buNone/>
            </a:pPr>
            <a:r>
              <a:rPr lang="sv-SE" sz="2000"/>
              <a:t>Systematiserad träning med ett lag lett av en tränare</a:t>
            </a:r>
            <a:endParaRPr/>
          </a:p>
          <a:p>
            <a:pPr marL="0" lvl="0" indent="0" algn="l" rtl="0">
              <a:lnSpc>
                <a:spcPct val="90000"/>
              </a:lnSpc>
              <a:spcBef>
                <a:spcPts val="1000"/>
              </a:spcBef>
              <a:spcAft>
                <a:spcPts val="0"/>
              </a:spcAft>
              <a:buClr>
                <a:schemeClr val="dk1"/>
              </a:buClr>
              <a:buSzPts val="2000"/>
              <a:buNone/>
            </a:pPr>
            <a:br>
              <a:rPr lang="sv-SE" sz="2000"/>
            </a:br>
            <a:r>
              <a:rPr lang="sv-SE" sz="2000"/>
              <a:t>(Ericsson, Krampe, &amp; Tesch-Romer, 1993). </a:t>
            </a:r>
            <a:endParaRPr/>
          </a:p>
        </p:txBody>
      </p:sp>
      <p:sp>
        <p:nvSpPr>
          <p:cNvPr id="214" name="Google Shape;214;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sv-SE" b="1"/>
              <a:t>Deliberate play</a:t>
            </a:r>
            <a:endParaRPr/>
          </a:p>
          <a:p>
            <a:pPr marL="0" lvl="0" indent="0" algn="l" rtl="0">
              <a:lnSpc>
                <a:spcPct val="90000"/>
              </a:lnSpc>
              <a:spcBef>
                <a:spcPts val="1000"/>
              </a:spcBef>
              <a:spcAft>
                <a:spcPts val="0"/>
              </a:spcAft>
              <a:buClr>
                <a:schemeClr val="dk1"/>
              </a:buClr>
              <a:buSzPts val="2000"/>
              <a:buNone/>
            </a:pPr>
            <a:r>
              <a:rPr lang="sv-SE" sz="2000"/>
              <a:t>Karaktäriseras av en självvald idrottsaktivitet. Individen motiveras av själva glädjen att utöva idrotten och den omedelbara belöningen som den ger.</a:t>
            </a:r>
            <a:endParaRPr/>
          </a:p>
          <a:p>
            <a:pPr marL="0" lvl="0" indent="0" algn="l" rtl="0">
              <a:lnSpc>
                <a:spcPct val="90000"/>
              </a:lnSpc>
              <a:spcBef>
                <a:spcPts val="1000"/>
              </a:spcBef>
              <a:spcAft>
                <a:spcPts val="0"/>
              </a:spcAft>
              <a:buClr>
                <a:schemeClr val="dk1"/>
              </a:buClr>
              <a:buSzPts val="2000"/>
              <a:buNone/>
            </a:pPr>
            <a:r>
              <a:rPr lang="sv-SE" sz="2000"/>
              <a:t>Är ”specifikt” utformad för att maximera tillfredställelse i själva aktiviteten. T.ex. spela fotboll i parken med polarna.</a:t>
            </a:r>
            <a:endParaRPr sz="2000"/>
          </a:p>
          <a:p>
            <a:pPr marL="0" lvl="0" indent="0" algn="l" rtl="0">
              <a:lnSpc>
                <a:spcPct val="90000"/>
              </a:lnSpc>
              <a:spcBef>
                <a:spcPts val="1000"/>
              </a:spcBef>
              <a:spcAft>
                <a:spcPts val="0"/>
              </a:spcAft>
              <a:buClr>
                <a:schemeClr val="dk1"/>
              </a:buClr>
              <a:buSzPts val="2000"/>
              <a:buNone/>
            </a:pPr>
            <a:r>
              <a:rPr lang="sv-SE" sz="2000"/>
              <a:t>(Côté, 1999).</a:t>
            </a:r>
            <a:endParaRPr/>
          </a:p>
          <a:p>
            <a:pPr marL="228600" lvl="0" indent="-50800" algn="l" rtl="0">
              <a:lnSpc>
                <a:spcPct val="90000"/>
              </a:lnSpc>
              <a:spcBef>
                <a:spcPts val="1000"/>
              </a:spcBef>
              <a:spcAft>
                <a:spcPts val="0"/>
              </a:spcAft>
              <a:buClr>
                <a:schemeClr val="dk1"/>
              </a:buClr>
              <a:buSzPts val="2800"/>
              <a:buNone/>
            </a:pPr>
            <a:endParaRPr/>
          </a:p>
        </p:txBody>
      </p:sp>
      <p:pic>
        <p:nvPicPr>
          <p:cNvPr id="215" name="Google Shape;215;p16"/>
          <p:cNvPicPr preferRelativeResize="0"/>
          <p:nvPr/>
        </p:nvPicPr>
        <p:blipFill rotWithShape="1">
          <a:blip r:embed="rId3">
            <a:alphaModFix/>
          </a:blip>
          <a:srcRect/>
          <a:stretch/>
        </p:blipFill>
        <p:spPr>
          <a:xfrm>
            <a:off x="7402618" y="4933527"/>
            <a:ext cx="2566035" cy="1745438"/>
          </a:xfrm>
          <a:prstGeom prst="rect">
            <a:avLst/>
          </a:prstGeom>
          <a:noFill/>
          <a:ln>
            <a:noFill/>
          </a:ln>
        </p:spPr>
      </p:pic>
      <p:pic>
        <p:nvPicPr>
          <p:cNvPr id="216" name="Google Shape;216;p16"/>
          <p:cNvPicPr preferRelativeResize="0"/>
          <p:nvPr/>
        </p:nvPicPr>
        <p:blipFill rotWithShape="1">
          <a:blip r:embed="rId4">
            <a:alphaModFix/>
          </a:blip>
          <a:srcRect/>
          <a:stretch/>
        </p:blipFill>
        <p:spPr>
          <a:xfrm>
            <a:off x="2011264" y="4933527"/>
            <a:ext cx="2692604" cy="1748790"/>
          </a:xfrm>
          <a:prstGeom prst="rect">
            <a:avLst/>
          </a:prstGeom>
          <a:noFill/>
          <a:ln>
            <a:noFill/>
          </a:ln>
        </p:spPr>
      </p:pic>
      <p:sp>
        <p:nvSpPr>
          <p:cNvPr id="217" name="Google Shape;217;p16"/>
          <p:cNvSpPr/>
          <p:nvPr/>
        </p:nvSpPr>
        <p:spPr>
          <a:xfrm>
            <a:off x="10246374" y="4878965"/>
            <a:ext cx="1800000" cy="1800000"/>
          </a:xfrm>
          <a:prstGeom prst="ellipse">
            <a:avLst/>
          </a:prstGeom>
          <a:solidFill>
            <a:srgbClr val="C55A1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AUTONOMI</a:t>
            </a:r>
            <a:endParaRPr/>
          </a:p>
        </p:txBody>
      </p:sp>
      <p:sp>
        <p:nvSpPr>
          <p:cNvPr id="218" name="Google Shape;218;p16"/>
          <p:cNvSpPr/>
          <p:nvPr/>
        </p:nvSpPr>
        <p:spPr>
          <a:xfrm>
            <a:off x="58864" y="4933527"/>
            <a:ext cx="1800000" cy="1800000"/>
          </a:xfrm>
          <a:prstGeom prst="ellipse">
            <a:avLst/>
          </a:prstGeom>
          <a:solidFill>
            <a:srgbClr val="00B0F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KOMPETENS</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2: Barns och ungdomars villkor </a:t>
            </a:r>
            <a:endParaRPr/>
          </a:p>
        </p:txBody>
      </p:sp>
      <p:sp>
        <p:nvSpPr>
          <p:cNvPr id="224" name="Google Shape;224;p17"/>
          <p:cNvSpPr txBox="1">
            <a:spLocks noGrp="1"/>
          </p:cNvSpPr>
          <p:nvPr>
            <p:ph type="body" idx="1"/>
          </p:nvPr>
        </p:nvSpPr>
        <p:spPr>
          <a:xfrm>
            <a:off x="838200" y="1825625"/>
            <a:ext cx="979463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a:t>Verksamheten utgår från ett barnrättsperspektiv och anpassas efter spelarens ålder och mognad.</a:t>
            </a:r>
            <a:endParaRPr/>
          </a:p>
          <a:p>
            <a:pPr marL="228600" lvl="0" indent="-228600" algn="l" rtl="0">
              <a:lnSpc>
                <a:spcPct val="90000"/>
              </a:lnSpc>
              <a:spcBef>
                <a:spcPts val="1000"/>
              </a:spcBef>
              <a:spcAft>
                <a:spcPts val="0"/>
              </a:spcAft>
              <a:buClr>
                <a:schemeClr val="dk1"/>
              </a:buClr>
              <a:buSzPts val="2800"/>
              <a:buFont typeface="Arial"/>
              <a:buChar char="•"/>
            </a:pPr>
            <a:r>
              <a:rPr lang="sv-SE" b="1"/>
              <a:t>Fotboll bedrivs i trygga miljöer. </a:t>
            </a:r>
            <a:endParaRPr/>
          </a:p>
          <a:p>
            <a:pPr marL="228600" lvl="0" indent="-228600" algn="l" rtl="0">
              <a:lnSpc>
                <a:spcPct val="90000"/>
              </a:lnSpc>
              <a:spcBef>
                <a:spcPts val="1000"/>
              </a:spcBef>
              <a:spcAft>
                <a:spcPts val="0"/>
              </a:spcAft>
              <a:buClr>
                <a:schemeClr val="dk1"/>
              </a:buClr>
              <a:buSzPts val="2800"/>
              <a:buFont typeface="Arial"/>
              <a:buChar char="•"/>
            </a:pPr>
            <a:r>
              <a:rPr lang="sv-SE"/>
              <a:t>Kamratskap på och utanför planen har hög prioritet.</a:t>
            </a:r>
            <a:endParaRPr/>
          </a:p>
          <a:p>
            <a:pPr marL="228600" lvl="0" indent="-228600" algn="l" rtl="0">
              <a:lnSpc>
                <a:spcPct val="90000"/>
              </a:lnSpc>
              <a:spcBef>
                <a:spcPts val="1000"/>
              </a:spcBef>
              <a:spcAft>
                <a:spcPts val="0"/>
              </a:spcAft>
              <a:buClr>
                <a:schemeClr val="dk1"/>
              </a:buClr>
              <a:buSzPts val="2800"/>
              <a:buFont typeface="Arial"/>
              <a:buChar char="•"/>
            </a:pPr>
            <a:r>
              <a:rPr lang="sv-SE"/>
              <a:t>Varje individ får bekräftelse efter sina förutsättningar.</a:t>
            </a:r>
            <a:endParaRPr/>
          </a:p>
          <a:p>
            <a:pPr marL="228600" lvl="0" indent="-228600" algn="l" rtl="0">
              <a:lnSpc>
                <a:spcPct val="90000"/>
              </a:lnSpc>
              <a:spcBef>
                <a:spcPts val="1000"/>
              </a:spcBef>
              <a:spcAft>
                <a:spcPts val="0"/>
              </a:spcAft>
              <a:buClr>
                <a:schemeClr val="dk1"/>
              </a:buClr>
              <a:buSzPts val="2800"/>
              <a:buFont typeface="Arial"/>
              <a:buChar char="•"/>
            </a:pPr>
            <a:r>
              <a:rPr lang="sv-SE"/>
              <a:t>Barn och ungdomar görs delaktiga i föreningens verksamhet.</a:t>
            </a:r>
            <a:endParaRPr/>
          </a:p>
          <a:p>
            <a:pPr marL="228600" lvl="0" indent="-50800" algn="l" rtl="0">
              <a:lnSpc>
                <a:spcPct val="90000"/>
              </a:lnSpc>
              <a:spcBef>
                <a:spcPts val="1000"/>
              </a:spcBef>
              <a:spcAft>
                <a:spcPts val="0"/>
              </a:spcAft>
              <a:buClr>
                <a:schemeClr val="dk1"/>
              </a:buClr>
              <a:buSzPts val="2800"/>
              <a:buNone/>
            </a:pPr>
            <a:endParaRPr/>
          </a:p>
        </p:txBody>
      </p:sp>
      <p:pic>
        <p:nvPicPr>
          <p:cNvPr id="225" name="Google Shape;225;p17"/>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8"/>
          <p:cNvSpPr txBox="1">
            <a:spLocks noGrp="1"/>
          </p:cNvSpPr>
          <p:nvPr>
            <p:ph type="title"/>
          </p:nvPr>
        </p:nvSpPr>
        <p:spPr>
          <a:xfrm>
            <a:off x="304685" y="365125"/>
            <a:ext cx="1104911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Förutom att miljön ska vara trygg..</a:t>
            </a:r>
            <a:endParaRPr/>
          </a:p>
        </p:txBody>
      </p:sp>
      <p:sp>
        <p:nvSpPr>
          <p:cNvPr id="232" name="Google Shape;232;p18"/>
          <p:cNvSpPr txBox="1">
            <a:spLocks noGrp="1"/>
          </p:cNvSpPr>
          <p:nvPr>
            <p:ph type="body" idx="1"/>
          </p:nvPr>
        </p:nvSpPr>
        <p:spPr>
          <a:xfrm>
            <a:off x="3606800" y="1824197"/>
            <a:ext cx="8463280" cy="4351338"/>
          </a:xfrm>
          <a:prstGeom prst="rect">
            <a:avLst/>
          </a:prstGeom>
          <a:noFill/>
          <a:ln>
            <a:noFill/>
          </a:ln>
        </p:spPr>
        <p:txBody>
          <a:bodyPr spcFirstLastPara="1" wrap="square" lIns="91425" tIns="45700" rIns="91425" bIns="45700" anchor="ctr" anchorCtr="0">
            <a:noAutofit/>
          </a:bodyPr>
          <a:lstStyle/>
          <a:p>
            <a:pPr marL="514350" lvl="0" indent="-514350" algn="l" rtl="0">
              <a:lnSpc>
                <a:spcPct val="90000"/>
              </a:lnSpc>
              <a:spcBef>
                <a:spcPts val="0"/>
              </a:spcBef>
              <a:spcAft>
                <a:spcPts val="0"/>
              </a:spcAft>
              <a:buClr>
                <a:schemeClr val="dk1"/>
              </a:buClr>
              <a:buSzPts val="2400"/>
              <a:buFont typeface="Calibri"/>
              <a:buAutoNum type="arabicPeriod"/>
            </a:pPr>
            <a:r>
              <a:rPr lang="sv-SE" sz="2400">
                <a:latin typeface="Arial"/>
                <a:ea typeface="Arial"/>
                <a:cs typeface="Arial"/>
                <a:sym typeface="Arial"/>
              </a:rPr>
              <a:t>Organisation, kultur och materiella resurser</a:t>
            </a:r>
            <a:endParaRPr/>
          </a:p>
          <a:p>
            <a:pPr marL="685800" lvl="1" indent="-228600" algn="l" rtl="0">
              <a:lnSpc>
                <a:spcPct val="90000"/>
              </a:lnSpc>
              <a:spcBef>
                <a:spcPts val="500"/>
              </a:spcBef>
              <a:spcAft>
                <a:spcPts val="0"/>
              </a:spcAft>
              <a:buClr>
                <a:schemeClr val="dk1"/>
              </a:buClr>
              <a:buSzPts val="2400"/>
              <a:buFont typeface="Noto Sans Symbols"/>
              <a:buChar char="⮚"/>
            </a:pPr>
            <a:r>
              <a:rPr lang="sv-SE">
                <a:latin typeface="Arial"/>
                <a:ea typeface="Arial"/>
                <a:cs typeface="Arial"/>
                <a:sym typeface="Arial"/>
              </a:rPr>
              <a:t>Det är väsentligt att det finns en tydligt strukturerad verksamhet som präglas av en genomtänkt progression, en röd tråd.</a:t>
            </a:r>
            <a:endParaRPr/>
          </a:p>
          <a:p>
            <a:pPr marL="685800" lvl="1" indent="-228600" algn="l" rtl="0">
              <a:lnSpc>
                <a:spcPct val="90000"/>
              </a:lnSpc>
              <a:spcBef>
                <a:spcPts val="500"/>
              </a:spcBef>
              <a:spcAft>
                <a:spcPts val="0"/>
              </a:spcAft>
              <a:buClr>
                <a:schemeClr val="dk1"/>
              </a:buClr>
              <a:buSzPts val="2400"/>
              <a:buFont typeface="Noto Sans Symbols"/>
              <a:buChar char="⮚"/>
            </a:pPr>
            <a:r>
              <a:rPr lang="sv-SE">
                <a:latin typeface="Arial"/>
                <a:ea typeface="Arial"/>
                <a:cs typeface="Arial"/>
                <a:sym typeface="Arial"/>
              </a:rPr>
              <a:t>God fysisk träningsmiljö</a:t>
            </a:r>
            <a:endParaRPr/>
          </a:p>
          <a:p>
            <a:pPr marL="971550" lvl="1" indent="-361950" algn="l" rtl="0">
              <a:lnSpc>
                <a:spcPct val="90000"/>
              </a:lnSpc>
              <a:spcBef>
                <a:spcPts val="500"/>
              </a:spcBef>
              <a:spcAft>
                <a:spcPts val="0"/>
              </a:spcAft>
              <a:buClr>
                <a:schemeClr val="dk1"/>
              </a:buClr>
              <a:buSzPts val="2400"/>
              <a:buFont typeface="Calibri"/>
              <a:buNone/>
            </a:pPr>
            <a:endParaRPr>
              <a:latin typeface="Arial"/>
              <a:ea typeface="Arial"/>
              <a:cs typeface="Arial"/>
              <a:sym typeface="Arial"/>
            </a:endParaRPr>
          </a:p>
          <a:p>
            <a:pPr marL="514350" lvl="0" indent="-514350" algn="l" rtl="0">
              <a:lnSpc>
                <a:spcPct val="90000"/>
              </a:lnSpc>
              <a:spcBef>
                <a:spcPts val="1000"/>
              </a:spcBef>
              <a:spcAft>
                <a:spcPts val="0"/>
              </a:spcAft>
              <a:buClr>
                <a:schemeClr val="dk1"/>
              </a:buClr>
              <a:buSzPts val="2400"/>
              <a:buFont typeface="Calibri"/>
              <a:buAutoNum type="arabicPeriod"/>
            </a:pPr>
            <a:r>
              <a:rPr lang="sv-SE" sz="2400">
                <a:latin typeface="Arial"/>
                <a:ea typeface="Arial"/>
                <a:cs typeface="Arial"/>
                <a:sym typeface="Arial"/>
              </a:rPr>
              <a:t>Sociala faktorer</a:t>
            </a:r>
            <a:endParaRPr/>
          </a:p>
          <a:p>
            <a:pPr marL="685800" lvl="1" indent="-228600" algn="l" rtl="0">
              <a:lnSpc>
                <a:spcPct val="90000"/>
              </a:lnSpc>
              <a:spcBef>
                <a:spcPts val="500"/>
              </a:spcBef>
              <a:spcAft>
                <a:spcPts val="0"/>
              </a:spcAft>
              <a:buClr>
                <a:schemeClr val="dk1"/>
              </a:buClr>
              <a:buSzPts val="2400"/>
              <a:buFont typeface="Noto Sans Symbols"/>
              <a:buChar char="⮚"/>
            </a:pPr>
            <a:r>
              <a:rPr lang="sv-SE">
                <a:latin typeface="Arial"/>
                <a:ea typeface="Arial"/>
                <a:cs typeface="Arial"/>
                <a:sym typeface="Arial"/>
              </a:rPr>
              <a:t>Helhetssyn på den idrottande individen</a:t>
            </a:r>
            <a:endParaRPr/>
          </a:p>
          <a:p>
            <a:pPr marL="514350" lvl="0" indent="-361950" algn="l" rtl="0">
              <a:lnSpc>
                <a:spcPct val="90000"/>
              </a:lnSpc>
              <a:spcBef>
                <a:spcPts val="1000"/>
              </a:spcBef>
              <a:spcAft>
                <a:spcPts val="0"/>
              </a:spcAft>
              <a:buClr>
                <a:schemeClr val="dk1"/>
              </a:buClr>
              <a:buSzPts val="2400"/>
              <a:buFont typeface="Calibri"/>
              <a:buNone/>
            </a:pPr>
            <a:endParaRPr sz="2400">
              <a:latin typeface="Arial"/>
              <a:ea typeface="Arial"/>
              <a:cs typeface="Arial"/>
              <a:sym typeface="Arial"/>
            </a:endParaRPr>
          </a:p>
          <a:p>
            <a:pPr marL="514350" lvl="0" indent="-514350" algn="l" rtl="0">
              <a:lnSpc>
                <a:spcPct val="90000"/>
              </a:lnSpc>
              <a:spcBef>
                <a:spcPts val="1000"/>
              </a:spcBef>
              <a:spcAft>
                <a:spcPts val="0"/>
              </a:spcAft>
              <a:buClr>
                <a:schemeClr val="dk1"/>
              </a:buClr>
              <a:buSzPts val="2400"/>
              <a:buFont typeface="Calibri"/>
              <a:buAutoNum type="arabicPeriod"/>
            </a:pPr>
            <a:r>
              <a:rPr lang="sv-SE" sz="2400">
                <a:latin typeface="Arial"/>
                <a:ea typeface="Arial"/>
                <a:cs typeface="Arial"/>
                <a:sym typeface="Arial"/>
              </a:rPr>
              <a:t>Coachernas idrottsliga och pedagogiska kompetens</a:t>
            </a:r>
            <a:endParaRPr/>
          </a:p>
          <a:p>
            <a:pPr marL="685800" lvl="1" indent="-228600" algn="l" rtl="0">
              <a:lnSpc>
                <a:spcPct val="90000"/>
              </a:lnSpc>
              <a:spcBef>
                <a:spcPts val="500"/>
              </a:spcBef>
              <a:spcAft>
                <a:spcPts val="0"/>
              </a:spcAft>
              <a:buClr>
                <a:schemeClr val="dk1"/>
              </a:buClr>
              <a:buSzPts val="2400"/>
              <a:buFont typeface="Noto Sans Symbols"/>
              <a:buChar char="⮚"/>
            </a:pPr>
            <a:r>
              <a:rPr lang="sv-SE">
                <a:latin typeface="Arial"/>
                <a:ea typeface="Arial"/>
                <a:cs typeface="Arial"/>
                <a:sym typeface="Arial"/>
              </a:rPr>
              <a:t>Tränarnas kompetens</a:t>
            </a:r>
            <a:endParaRPr/>
          </a:p>
          <a:p>
            <a:pPr marL="685800" lvl="1" indent="-228600" algn="l" rtl="0">
              <a:lnSpc>
                <a:spcPct val="90000"/>
              </a:lnSpc>
              <a:spcBef>
                <a:spcPts val="500"/>
              </a:spcBef>
              <a:spcAft>
                <a:spcPts val="0"/>
              </a:spcAft>
              <a:buClr>
                <a:schemeClr val="dk1"/>
              </a:buClr>
              <a:buSzPts val="2400"/>
              <a:buFont typeface="Noto Sans Symbols"/>
              <a:buChar char="⮚"/>
            </a:pPr>
            <a:r>
              <a:rPr lang="sv-SE">
                <a:latin typeface="Arial"/>
                <a:ea typeface="Arial"/>
                <a:cs typeface="Arial"/>
                <a:sym typeface="Arial"/>
              </a:rPr>
              <a:t>Träningsgruppens sammansättning och samverkan</a:t>
            </a:r>
            <a:endParaRPr/>
          </a:p>
        </p:txBody>
      </p:sp>
      <p:pic>
        <p:nvPicPr>
          <p:cNvPr id="233" name="Google Shape;233;p18"/>
          <p:cNvPicPr preferRelativeResize="0"/>
          <p:nvPr/>
        </p:nvPicPr>
        <p:blipFill rotWithShape="1">
          <a:blip r:embed="rId3">
            <a:alphaModFix/>
          </a:blip>
          <a:srcRect/>
          <a:stretch/>
        </p:blipFill>
        <p:spPr>
          <a:xfrm>
            <a:off x="304685" y="1265838"/>
            <a:ext cx="3167858" cy="449269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animEffect transition="in" filter="fade">
                                      <p:cBhvr>
                                        <p:cTn id="7" dur="500"/>
                                        <p:tgtEl>
                                          <p:spTgt spid="2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xEl>
                                              <p:pRg st="1" end="1"/>
                                            </p:txEl>
                                          </p:spTgt>
                                        </p:tgtEl>
                                        <p:attrNameLst>
                                          <p:attrName>style.visibility</p:attrName>
                                        </p:attrNameLst>
                                      </p:cBhvr>
                                      <p:to>
                                        <p:strVal val="visible"/>
                                      </p:to>
                                    </p:set>
                                    <p:animEffect transition="in" filter="fade">
                                      <p:cBhvr>
                                        <p:cTn id="12" dur="500"/>
                                        <p:tgtEl>
                                          <p:spTgt spid="2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2">
                                            <p:txEl>
                                              <p:pRg st="2" end="2"/>
                                            </p:txEl>
                                          </p:spTgt>
                                        </p:tgtEl>
                                        <p:attrNameLst>
                                          <p:attrName>style.visibility</p:attrName>
                                        </p:attrNameLst>
                                      </p:cBhvr>
                                      <p:to>
                                        <p:strVal val="visible"/>
                                      </p:to>
                                    </p:set>
                                    <p:animEffect transition="in" filter="fade">
                                      <p:cBhvr>
                                        <p:cTn id="17" dur="500"/>
                                        <p:tgtEl>
                                          <p:spTgt spid="2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2">
                                            <p:txEl>
                                              <p:pRg st="3" end="3"/>
                                            </p:txEl>
                                          </p:spTgt>
                                        </p:tgtEl>
                                        <p:attrNameLst>
                                          <p:attrName>style.visibility</p:attrName>
                                        </p:attrNameLst>
                                      </p:cBhvr>
                                      <p:to>
                                        <p:strVal val="visible"/>
                                      </p:to>
                                    </p:set>
                                    <p:animEffect transition="in" filter="fade">
                                      <p:cBhvr>
                                        <p:cTn id="22" dur="500"/>
                                        <p:tgtEl>
                                          <p:spTgt spid="2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2">
                                            <p:txEl>
                                              <p:pRg st="4" end="4"/>
                                            </p:txEl>
                                          </p:spTgt>
                                        </p:tgtEl>
                                        <p:attrNameLst>
                                          <p:attrName>style.visibility</p:attrName>
                                        </p:attrNameLst>
                                      </p:cBhvr>
                                      <p:to>
                                        <p:strVal val="visible"/>
                                      </p:to>
                                    </p:set>
                                    <p:animEffect transition="in" filter="fade">
                                      <p:cBhvr>
                                        <p:cTn id="27" dur="500"/>
                                        <p:tgtEl>
                                          <p:spTgt spid="23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2">
                                            <p:txEl>
                                              <p:pRg st="5" end="5"/>
                                            </p:txEl>
                                          </p:spTgt>
                                        </p:tgtEl>
                                        <p:attrNameLst>
                                          <p:attrName>style.visibility</p:attrName>
                                        </p:attrNameLst>
                                      </p:cBhvr>
                                      <p:to>
                                        <p:strVal val="visible"/>
                                      </p:to>
                                    </p:set>
                                    <p:animEffect transition="in" filter="fade">
                                      <p:cBhvr>
                                        <p:cTn id="32" dur="500"/>
                                        <p:tgtEl>
                                          <p:spTgt spid="23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2">
                                            <p:txEl>
                                              <p:pRg st="6" end="6"/>
                                            </p:txEl>
                                          </p:spTgt>
                                        </p:tgtEl>
                                        <p:attrNameLst>
                                          <p:attrName>style.visibility</p:attrName>
                                        </p:attrNameLst>
                                      </p:cBhvr>
                                      <p:to>
                                        <p:strVal val="visible"/>
                                      </p:to>
                                    </p:set>
                                    <p:animEffect transition="in" filter="fade">
                                      <p:cBhvr>
                                        <p:cTn id="37" dur="500"/>
                                        <p:tgtEl>
                                          <p:spTgt spid="23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2">
                                            <p:txEl>
                                              <p:pRg st="7" end="7"/>
                                            </p:txEl>
                                          </p:spTgt>
                                        </p:tgtEl>
                                        <p:attrNameLst>
                                          <p:attrName>style.visibility</p:attrName>
                                        </p:attrNameLst>
                                      </p:cBhvr>
                                      <p:to>
                                        <p:strVal val="visible"/>
                                      </p:to>
                                    </p:set>
                                    <p:animEffect transition="in" filter="fade">
                                      <p:cBhvr>
                                        <p:cTn id="42" dur="500"/>
                                        <p:tgtEl>
                                          <p:spTgt spid="23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2">
                                            <p:txEl>
                                              <p:pRg st="8" end="8"/>
                                            </p:txEl>
                                          </p:spTgt>
                                        </p:tgtEl>
                                        <p:attrNameLst>
                                          <p:attrName>style.visibility</p:attrName>
                                        </p:attrNameLst>
                                      </p:cBhvr>
                                      <p:to>
                                        <p:strVal val="visible"/>
                                      </p:to>
                                    </p:set>
                                    <p:animEffect transition="in" filter="fade">
                                      <p:cBhvr>
                                        <p:cTn id="47" dur="500"/>
                                        <p:tgtEl>
                                          <p:spTgt spid="23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2">
                                            <p:txEl>
                                              <p:pRg st="9" end="9"/>
                                            </p:txEl>
                                          </p:spTgt>
                                        </p:tgtEl>
                                        <p:attrNameLst>
                                          <p:attrName>style.visibility</p:attrName>
                                        </p:attrNameLst>
                                      </p:cBhvr>
                                      <p:to>
                                        <p:strVal val="visible"/>
                                      </p:to>
                                    </p:set>
                                    <p:animEffect transition="in" filter="fade">
                                      <p:cBhvr>
                                        <p:cTn id="52" dur="500"/>
                                        <p:tgtEl>
                                          <p:spTgt spid="23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Syfte med detta…</a:t>
            </a:r>
            <a:endParaRPr/>
          </a:p>
        </p:txBody>
      </p:sp>
      <p:sp>
        <p:nvSpPr>
          <p:cNvPr id="99" name="Google Shape;99;p2"/>
          <p:cNvSpPr txBox="1">
            <a:spLocks noGrp="1"/>
          </p:cNvSpPr>
          <p:nvPr>
            <p:ph type="body" idx="1"/>
          </p:nvPr>
        </p:nvSpPr>
        <p:spPr>
          <a:xfrm>
            <a:off x="838200" y="1825625"/>
            <a:ext cx="872143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sv-SE"/>
              <a:t>Ge en bakgrund till varför RF och SvFF vill att vi bedriver idrott enligt ”Idrotten vill” och ”Fotbollens spela, lek och lär”.</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sv-SE"/>
              <a:t>Stärka er i samtal med andra tränare och föräldrar.</a:t>
            </a:r>
            <a:endParaRPr/>
          </a:p>
          <a:p>
            <a:pPr marL="457200" lvl="1" indent="0" algn="l" rtl="0">
              <a:lnSpc>
                <a:spcPct val="90000"/>
              </a:lnSpc>
              <a:spcBef>
                <a:spcPts val="50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800"/>
              <a:buChar char="•"/>
            </a:pPr>
            <a:r>
              <a:rPr lang="sv-SE"/>
              <a:t>Ge perspektiv på tränarskapet.</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00" name="Google Shape;100;p2"/>
          <p:cNvPicPr preferRelativeResize="0"/>
          <p:nvPr/>
        </p:nvPicPr>
        <p:blipFill rotWithShape="1">
          <a:blip r:embed="rId3">
            <a:alphaModFix/>
          </a:blip>
          <a:srcRect/>
          <a:stretch/>
        </p:blipFill>
        <p:spPr>
          <a:xfrm>
            <a:off x="9720943" y="61262"/>
            <a:ext cx="2318657" cy="3292076"/>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9720943" y="3429000"/>
            <a:ext cx="2318657" cy="33088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fade">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fade">
                                      <p:cBhvr>
                                        <p:cTn id="17" dur="5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fade">
                                      <p:cBhvr>
                                        <p:cTn id="22" dur="500"/>
                                        <p:tgtEl>
                                          <p:spTgt spid="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fade">
                                      <p:cBhvr>
                                        <p:cTn id="27" dur="5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
                                            <p:txEl>
                                              <p:pRg st="5" end="5"/>
                                            </p:txEl>
                                          </p:spTgt>
                                        </p:tgtEl>
                                        <p:attrNameLst>
                                          <p:attrName>style.visibility</p:attrName>
                                        </p:attrNameLst>
                                      </p:cBhvr>
                                      <p:to>
                                        <p:strVal val="visible"/>
                                      </p:to>
                                    </p:set>
                                    <p:animEffect transition="in" filter="fade">
                                      <p:cBhvr>
                                        <p:cTn id="32" dur="500"/>
                                        <p:tgtEl>
                                          <p:spTgt spid="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9">
                                            <p:txEl>
                                              <p:pRg st="6" end="6"/>
                                            </p:txEl>
                                          </p:spTgt>
                                        </p:tgtEl>
                                        <p:attrNameLst>
                                          <p:attrName>style.visibility</p:attrName>
                                        </p:attrNameLst>
                                      </p:cBhvr>
                                      <p:to>
                                        <p:strVal val="visible"/>
                                      </p:to>
                                    </p:set>
                                    <p:animEffect transition="in" filter="fade">
                                      <p:cBhvr>
                                        <p:cTn id="37"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2: Barns och ungdomars villkor </a:t>
            </a:r>
            <a:endParaRPr/>
          </a:p>
        </p:txBody>
      </p:sp>
      <p:sp>
        <p:nvSpPr>
          <p:cNvPr id="239" name="Google Shape;239;p19"/>
          <p:cNvSpPr txBox="1">
            <a:spLocks noGrp="1"/>
          </p:cNvSpPr>
          <p:nvPr>
            <p:ph type="body" idx="1"/>
          </p:nvPr>
        </p:nvSpPr>
        <p:spPr>
          <a:xfrm>
            <a:off x="838200" y="1825625"/>
            <a:ext cx="979463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a:t>Verksamheten utgår från ett barnrättsperspektiv och anpassas efter spelarens ålder och mognad.</a:t>
            </a:r>
            <a:endParaRPr/>
          </a:p>
          <a:p>
            <a:pPr marL="228600" lvl="0" indent="-228600" algn="l" rtl="0">
              <a:lnSpc>
                <a:spcPct val="90000"/>
              </a:lnSpc>
              <a:spcBef>
                <a:spcPts val="1000"/>
              </a:spcBef>
              <a:spcAft>
                <a:spcPts val="0"/>
              </a:spcAft>
              <a:buClr>
                <a:schemeClr val="dk1"/>
              </a:buClr>
              <a:buSzPts val="2800"/>
              <a:buFont typeface="Arial"/>
              <a:buChar char="•"/>
            </a:pPr>
            <a:r>
              <a:rPr lang="sv-SE"/>
              <a:t>Fotboll bedrivs i trygga miljöer. </a:t>
            </a:r>
            <a:endParaRPr/>
          </a:p>
          <a:p>
            <a:pPr marL="228600" lvl="0" indent="-228600" algn="l" rtl="0">
              <a:lnSpc>
                <a:spcPct val="90000"/>
              </a:lnSpc>
              <a:spcBef>
                <a:spcPts val="1000"/>
              </a:spcBef>
              <a:spcAft>
                <a:spcPts val="0"/>
              </a:spcAft>
              <a:buClr>
                <a:schemeClr val="dk1"/>
              </a:buClr>
              <a:buSzPts val="2800"/>
              <a:buFont typeface="Arial"/>
              <a:buChar char="•"/>
            </a:pPr>
            <a:r>
              <a:rPr lang="sv-SE" b="1"/>
              <a:t>Kamratskap på och utanför planen har hög prioritet.</a:t>
            </a:r>
            <a:endParaRPr/>
          </a:p>
          <a:p>
            <a:pPr marL="228600" lvl="0" indent="-228600" algn="l" rtl="0">
              <a:lnSpc>
                <a:spcPct val="90000"/>
              </a:lnSpc>
              <a:spcBef>
                <a:spcPts val="1000"/>
              </a:spcBef>
              <a:spcAft>
                <a:spcPts val="0"/>
              </a:spcAft>
              <a:buClr>
                <a:schemeClr val="dk1"/>
              </a:buClr>
              <a:buSzPts val="2800"/>
              <a:buFont typeface="Arial"/>
              <a:buChar char="•"/>
            </a:pPr>
            <a:r>
              <a:rPr lang="sv-SE"/>
              <a:t>Varje individ får bekräftelse efter sina förutsättningar.</a:t>
            </a:r>
            <a:endParaRPr/>
          </a:p>
          <a:p>
            <a:pPr marL="228600" lvl="0" indent="-228600" algn="l" rtl="0">
              <a:lnSpc>
                <a:spcPct val="90000"/>
              </a:lnSpc>
              <a:spcBef>
                <a:spcPts val="1000"/>
              </a:spcBef>
              <a:spcAft>
                <a:spcPts val="0"/>
              </a:spcAft>
              <a:buClr>
                <a:schemeClr val="dk1"/>
              </a:buClr>
              <a:buSzPts val="2800"/>
              <a:buFont typeface="Arial"/>
              <a:buChar char="•"/>
            </a:pPr>
            <a:r>
              <a:rPr lang="sv-SE"/>
              <a:t>Barn och ungdomar görs delaktiga i föreningens verksamhet.</a:t>
            </a:r>
            <a:endParaRPr/>
          </a:p>
          <a:p>
            <a:pPr marL="228600" lvl="0" indent="-50800" algn="l" rtl="0">
              <a:lnSpc>
                <a:spcPct val="90000"/>
              </a:lnSpc>
              <a:spcBef>
                <a:spcPts val="1000"/>
              </a:spcBef>
              <a:spcAft>
                <a:spcPts val="0"/>
              </a:spcAft>
              <a:buClr>
                <a:schemeClr val="dk1"/>
              </a:buClr>
              <a:buSzPts val="2800"/>
              <a:buNone/>
            </a:pPr>
            <a:endParaRPr/>
          </a:p>
        </p:txBody>
      </p:sp>
      <p:pic>
        <p:nvPicPr>
          <p:cNvPr id="240" name="Google Shape;240;p19"/>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0"/>
          <p:cNvSpPr/>
          <p:nvPr/>
        </p:nvSpPr>
        <p:spPr>
          <a:xfrm>
            <a:off x="2806876" y="975450"/>
            <a:ext cx="6578248" cy="5735779"/>
          </a:xfrm>
          <a:prstGeom prst="ellipse">
            <a:avLst/>
          </a:prstGeom>
          <a:solidFill>
            <a:srgbClr val="70AD47">
              <a:alpha val="20784"/>
            </a:srgbClr>
          </a:solidFill>
          <a:ln w="12700" cap="flat" cmpd="sng">
            <a:solidFill>
              <a:srgbClr val="2F49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b="1">
                <a:solidFill>
                  <a:schemeClr val="dk1"/>
                </a:solidFill>
                <a:latin typeface="Arial Black"/>
                <a:ea typeface="Arial Black"/>
                <a:cs typeface="Arial Black"/>
                <a:sym typeface="Arial Black"/>
              </a:rPr>
              <a:t>Värdegrund</a:t>
            </a:r>
            <a:endParaRPr/>
          </a:p>
        </p:txBody>
      </p:sp>
      <p:sp>
        <p:nvSpPr>
          <p:cNvPr id="247" name="Google Shape;247;p20"/>
          <p:cNvSpPr txBox="1">
            <a:spLocks noGrp="1"/>
          </p:cNvSpPr>
          <p:nvPr>
            <p:ph type="title"/>
          </p:nvPr>
        </p:nvSpPr>
        <p:spPr>
          <a:xfrm>
            <a:off x="169983" y="-71925"/>
            <a:ext cx="1185203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Black"/>
              <a:buNone/>
            </a:pPr>
            <a:r>
              <a:rPr lang="sv-SE" sz="3600">
                <a:latin typeface="Arial Black"/>
                <a:ea typeface="Arial Black"/>
                <a:cs typeface="Arial Black"/>
                <a:sym typeface="Arial Black"/>
              </a:rPr>
              <a:t>Kamratskap en grund för en god lagutveckling</a:t>
            </a:r>
            <a:endParaRPr/>
          </a:p>
        </p:txBody>
      </p:sp>
      <p:pic>
        <p:nvPicPr>
          <p:cNvPr id="248" name="Google Shape;248;p20"/>
          <p:cNvPicPr preferRelativeResize="0">
            <a:picLocks noGrp="1"/>
          </p:cNvPicPr>
          <p:nvPr>
            <p:ph type="body" idx="1"/>
          </p:nvPr>
        </p:nvPicPr>
        <p:blipFill rotWithShape="1">
          <a:blip r:embed="rId3">
            <a:alphaModFix/>
          </a:blip>
          <a:srcRect/>
          <a:stretch/>
        </p:blipFill>
        <p:spPr>
          <a:xfrm>
            <a:off x="6212231" y="1357863"/>
            <a:ext cx="1482477" cy="1482477"/>
          </a:xfrm>
          <a:prstGeom prst="rect">
            <a:avLst/>
          </a:prstGeom>
          <a:noFill/>
          <a:ln>
            <a:noFill/>
          </a:ln>
        </p:spPr>
      </p:pic>
      <p:pic>
        <p:nvPicPr>
          <p:cNvPr id="249" name="Google Shape;249;p20"/>
          <p:cNvPicPr preferRelativeResize="0"/>
          <p:nvPr/>
        </p:nvPicPr>
        <p:blipFill rotWithShape="1">
          <a:blip r:embed="rId4">
            <a:alphaModFix/>
          </a:blip>
          <a:srcRect/>
          <a:stretch/>
        </p:blipFill>
        <p:spPr>
          <a:xfrm>
            <a:off x="3095274" y="3048791"/>
            <a:ext cx="1482477" cy="1482477"/>
          </a:xfrm>
          <a:prstGeom prst="rect">
            <a:avLst/>
          </a:prstGeom>
          <a:noFill/>
          <a:ln>
            <a:noFill/>
          </a:ln>
        </p:spPr>
      </p:pic>
      <p:pic>
        <p:nvPicPr>
          <p:cNvPr id="250" name="Google Shape;250;p20"/>
          <p:cNvPicPr preferRelativeResize="0"/>
          <p:nvPr/>
        </p:nvPicPr>
        <p:blipFill rotWithShape="1">
          <a:blip r:embed="rId4">
            <a:alphaModFix/>
          </a:blip>
          <a:srcRect/>
          <a:stretch/>
        </p:blipFill>
        <p:spPr>
          <a:xfrm>
            <a:off x="7438511" y="3048790"/>
            <a:ext cx="1482477" cy="1482477"/>
          </a:xfrm>
          <a:prstGeom prst="rect">
            <a:avLst/>
          </a:prstGeom>
          <a:noFill/>
          <a:ln>
            <a:noFill/>
          </a:ln>
        </p:spPr>
      </p:pic>
      <p:pic>
        <p:nvPicPr>
          <p:cNvPr id="251" name="Google Shape;251;p20"/>
          <p:cNvPicPr preferRelativeResize="0"/>
          <p:nvPr/>
        </p:nvPicPr>
        <p:blipFill rotWithShape="1">
          <a:blip r:embed="rId4">
            <a:alphaModFix/>
          </a:blip>
          <a:srcRect/>
          <a:stretch/>
        </p:blipFill>
        <p:spPr>
          <a:xfrm>
            <a:off x="4497291" y="1381027"/>
            <a:ext cx="1482477" cy="1482477"/>
          </a:xfrm>
          <a:prstGeom prst="rect">
            <a:avLst/>
          </a:prstGeom>
          <a:noFill/>
          <a:ln>
            <a:noFill/>
          </a:ln>
        </p:spPr>
      </p:pic>
      <p:pic>
        <p:nvPicPr>
          <p:cNvPr id="252" name="Google Shape;252;p20"/>
          <p:cNvPicPr preferRelativeResize="0"/>
          <p:nvPr/>
        </p:nvPicPr>
        <p:blipFill rotWithShape="1">
          <a:blip r:embed="rId4">
            <a:alphaModFix/>
          </a:blip>
          <a:srcRect/>
          <a:stretch/>
        </p:blipFill>
        <p:spPr>
          <a:xfrm>
            <a:off x="4302148" y="4716555"/>
            <a:ext cx="1482477" cy="1482477"/>
          </a:xfrm>
          <a:prstGeom prst="rect">
            <a:avLst/>
          </a:prstGeom>
          <a:noFill/>
          <a:ln>
            <a:noFill/>
          </a:ln>
        </p:spPr>
      </p:pic>
      <p:pic>
        <p:nvPicPr>
          <p:cNvPr id="253" name="Google Shape;253;p20"/>
          <p:cNvPicPr preferRelativeResize="0"/>
          <p:nvPr/>
        </p:nvPicPr>
        <p:blipFill rotWithShape="1">
          <a:blip r:embed="rId4">
            <a:alphaModFix/>
          </a:blip>
          <a:srcRect/>
          <a:stretch/>
        </p:blipFill>
        <p:spPr>
          <a:xfrm>
            <a:off x="6656704" y="4726417"/>
            <a:ext cx="1482477" cy="1482477"/>
          </a:xfrm>
          <a:prstGeom prst="rect">
            <a:avLst/>
          </a:prstGeom>
          <a:noFill/>
          <a:ln>
            <a:noFill/>
          </a:ln>
        </p:spPr>
      </p:pic>
      <p:sp>
        <p:nvSpPr>
          <p:cNvPr id="254" name="Google Shape;254;p20"/>
          <p:cNvSpPr/>
          <p:nvPr/>
        </p:nvSpPr>
        <p:spPr>
          <a:xfrm>
            <a:off x="4705230" y="1105191"/>
            <a:ext cx="2781539" cy="2098430"/>
          </a:xfrm>
          <a:prstGeom prst="ellipse">
            <a:avLst/>
          </a:prstGeom>
          <a:noFill/>
          <a:ln w="12700" cap="flat" cmpd="sng">
            <a:solidFill>
              <a:srgbClr val="2F491D"/>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sv-SE" sz="1800" b="1">
                <a:solidFill>
                  <a:schemeClr val="dk1"/>
                </a:solidFill>
                <a:latin typeface="Arial Black"/>
                <a:ea typeface="Arial Black"/>
                <a:cs typeface="Arial Black"/>
                <a:sym typeface="Arial Black"/>
              </a:rPr>
              <a:t>Uppförande-kod</a:t>
            </a:r>
            <a:endParaRPr/>
          </a:p>
        </p:txBody>
      </p:sp>
      <p:pic>
        <p:nvPicPr>
          <p:cNvPr id="255" name="Google Shape;255;p20"/>
          <p:cNvPicPr preferRelativeResize="0"/>
          <p:nvPr/>
        </p:nvPicPr>
        <p:blipFill rotWithShape="1">
          <a:blip r:embed="rId5">
            <a:alphaModFix/>
          </a:blip>
          <a:srcRect/>
          <a:stretch/>
        </p:blipFill>
        <p:spPr>
          <a:xfrm>
            <a:off x="290906" y="4724399"/>
            <a:ext cx="1587833" cy="1895475"/>
          </a:xfrm>
          <a:prstGeom prst="rect">
            <a:avLst/>
          </a:prstGeom>
          <a:noFill/>
          <a:ln>
            <a:noFill/>
          </a:ln>
        </p:spPr>
      </p:pic>
      <p:sp>
        <p:nvSpPr>
          <p:cNvPr id="256" name="Google Shape;256;p20"/>
          <p:cNvSpPr/>
          <p:nvPr/>
        </p:nvSpPr>
        <p:spPr>
          <a:xfrm>
            <a:off x="10227877" y="4937842"/>
            <a:ext cx="1800000" cy="1800000"/>
          </a:xfrm>
          <a:prstGeom prst="ellipse">
            <a:avLst/>
          </a:prstGeom>
          <a:solidFill>
            <a:srgbClr val="FFFF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Calibri"/>
                <a:ea typeface="Calibri"/>
                <a:cs typeface="Calibri"/>
                <a:sym typeface="Calibri"/>
              </a:rPr>
              <a:t>SAMHÖRIG-HET</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gtEl>
                                        <p:attrNameLst>
                                          <p:attrName>style.visibility</p:attrName>
                                        </p:attrNameLst>
                                      </p:cBhvr>
                                      <p:to>
                                        <p:strVal val="visible"/>
                                      </p:to>
                                    </p:set>
                                    <p:animEffect transition="in" filter="fade">
                                      <p:cBhvr>
                                        <p:cTn id="12"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2: Barns och ungdomars villkor </a:t>
            </a:r>
            <a:endParaRPr/>
          </a:p>
        </p:txBody>
      </p:sp>
      <p:sp>
        <p:nvSpPr>
          <p:cNvPr id="262" name="Google Shape;262;p21"/>
          <p:cNvSpPr txBox="1">
            <a:spLocks noGrp="1"/>
          </p:cNvSpPr>
          <p:nvPr>
            <p:ph type="body" idx="1"/>
          </p:nvPr>
        </p:nvSpPr>
        <p:spPr>
          <a:xfrm>
            <a:off x="838200" y="1825625"/>
            <a:ext cx="979463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a:t>Verksamheten utgår från ett barnrättsperspektiv och anpassas efter spelarens ålder och mognad.</a:t>
            </a:r>
            <a:endParaRPr/>
          </a:p>
          <a:p>
            <a:pPr marL="228600" lvl="0" indent="-228600" algn="l" rtl="0">
              <a:lnSpc>
                <a:spcPct val="90000"/>
              </a:lnSpc>
              <a:spcBef>
                <a:spcPts val="1000"/>
              </a:spcBef>
              <a:spcAft>
                <a:spcPts val="0"/>
              </a:spcAft>
              <a:buClr>
                <a:schemeClr val="dk1"/>
              </a:buClr>
              <a:buSzPts val="2800"/>
              <a:buFont typeface="Arial"/>
              <a:buChar char="•"/>
            </a:pPr>
            <a:r>
              <a:rPr lang="sv-SE"/>
              <a:t>Fotboll bedrivs i trygga miljöer. </a:t>
            </a:r>
            <a:endParaRPr/>
          </a:p>
          <a:p>
            <a:pPr marL="228600" lvl="0" indent="-228600" algn="l" rtl="0">
              <a:lnSpc>
                <a:spcPct val="90000"/>
              </a:lnSpc>
              <a:spcBef>
                <a:spcPts val="1000"/>
              </a:spcBef>
              <a:spcAft>
                <a:spcPts val="0"/>
              </a:spcAft>
              <a:buClr>
                <a:schemeClr val="dk1"/>
              </a:buClr>
              <a:buSzPts val="2800"/>
              <a:buFont typeface="Arial"/>
              <a:buChar char="•"/>
            </a:pPr>
            <a:r>
              <a:rPr lang="sv-SE"/>
              <a:t>Kamratskap på och utanför planen har hög prioritet.</a:t>
            </a:r>
            <a:endParaRPr/>
          </a:p>
          <a:p>
            <a:pPr marL="228600" lvl="0" indent="-228600" algn="l" rtl="0">
              <a:lnSpc>
                <a:spcPct val="90000"/>
              </a:lnSpc>
              <a:spcBef>
                <a:spcPts val="1000"/>
              </a:spcBef>
              <a:spcAft>
                <a:spcPts val="0"/>
              </a:spcAft>
              <a:buClr>
                <a:schemeClr val="dk1"/>
              </a:buClr>
              <a:buSzPts val="2800"/>
              <a:buFont typeface="Arial"/>
              <a:buChar char="•"/>
            </a:pPr>
            <a:r>
              <a:rPr lang="sv-SE" b="1"/>
              <a:t>Varje individ får bekräftelse efter sina förutsättningar.</a:t>
            </a:r>
            <a:endParaRPr/>
          </a:p>
          <a:p>
            <a:pPr marL="228600" lvl="0" indent="-228600" algn="l" rtl="0">
              <a:lnSpc>
                <a:spcPct val="90000"/>
              </a:lnSpc>
              <a:spcBef>
                <a:spcPts val="1000"/>
              </a:spcBef>
              <a:spcAft>
                <a:spcPts val="0"/>
              </a:spcAft>
              <a:buClr>
                <a:schemeClr val="dk1"/>
              </a:buClr>
              <a:buSzPts val="2800"/>
              <a:buFont typeface="Arial"/>
              <a:buChar char="•"/>
            </a:pPr>
            <a:r>
              <a:rPr lang="sv-SE"/>
              <a:t>Barn och ungdomar görs delaktiga i föreningens verksamhet.</a:t>
            </a:r>
            <a:endParaRPr/>
          </a:p>
          <a:p>
            <a:pPr marL="228600" lvl="0" indent="-50800" algn="l" rtl="0">
              <a:lnSpc>
                <a:spcPct val="90000"/>
              </a:lnSpc>
              <a:spcBef>
                <a:spcPts val="1000"/>
              </a:spcBef>
              <a:spcAft>
                <a:spcPts val="0"/>
              </a:spcAft>
              <a:buClr>
                <a:schemeClr val="dk1"/>
              </a:buClr>
              <a:buSzPts val="2800"/>
              <a:buNone/>
            </a:pPr>
            <a:endParaRPr/>
          </a:p>
        </p:txBody>
      </p:sp>
      <p:pic>
        <p:nvPicPr>
          <p:cNvPr id="263" name="Google Shape;263;p21"/>
          <p:cNvPicPr preferRelativeResize="0"/>
          <p:nvPr/>
        </p:nvPicPr>
        <p:blipFill rotWithShape="1">
          <a:blip r:embed="rId3">
            <a:alphaModFix/>
          </a:blip>
          <a:srcRect/>
          <a:stretch/>
        </p:blipFill>
        <p:spPr>
          <a:xfrm>
            <a:off x="10534817" y="120158"/>
            <a:ext cx="1493060" cy="2130674"/>
          </a:xfrm>
          <a:prstGeom prst="rect">
            <a:avLst/>
          </a:prstGeom>
          <a:noFill/>
          <a:ln>
            <a:noFill/>
          </a:ln>
        </p:spPr>
      </p:pic>
      <p:sp>
        <p:nvSpPr>
          <p:cNvPr id="264" name="Google Shape;264;p21"/>
          <p:cNvSpPr/>
          <p:nvPr/>
        </p:nvSpPr>
        <p:spPr>
          <a:xfrm>
            <a:off x="5196000" y="4801447"/>
            <a:ext cx="1800000" cy="1800000"/>
          </a:xfrm>
          <a:prstGeom prst="ellipse">
            <a:avLst/>
          </a:prstGeom>
          <a:solidFill>
            <a:srgbClr val="00B0F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KOMPETENS</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2: Barns och ungdomars villkor </a:t>
            </a:r>
            <a:endParaRPr/>
          </a:p>
        </p:txBody>
      </p:sp>
      <p:sp>
        <p:nvSpPr>
          <p:cNvPr id="270" name="Google Shape;270;p22"/>
          <p:cNvSpPr txBox="1">
            <a:spLocks noGrp="1"/>
          </p:cNvSpPr>
          <p:nvPr>
            <p:ph type="body" idx="1"/>
          </p:nvPr>
        </p:nvSpPr>
        <p:spPr>
          <a:xfrm>
            <a:off x="838200" y="1825625"/>
            <a:ext cx="979463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a:t>Verksamheten utgår från ett barnrättsperspektiv och anpassas efter spelarens ålder och mognad.</a:t>
            </a:r>
            <a:endParaRPr/>
          </a:p>
          <a:p>
            <a:pPr marL="228600" lvl="0" indent="-228600" algn="l" rtl="0">
              <a:lnSpc>
                <a:spcPct val="90000"/>
              </a:lnSpc>
              <a:spcBef>
                <a:spcPts val="1000"/>
              </a:spcBef>
              <a:spcAft>
                <a:spcPts val="0"/>
              </a:spcAft>
              <a:buClr>
                <a:schemeClr val="dk1"/>
              </a:buClr>
              <a:buSzPts val="2800"/>
              <a:buFont typeface="Arial"/>
              <a:buChar char="•"/>
            </a:pPr>
            <a:r>
              <a:rPr lang="sv-SE"/>
              <a:t>Fotboll bedrivs i trygga miljöer. </a:t>
            </a:r>
            <a:endParaRPr/>
          </a:p>
          <a:p>
            <a:pPr marL="228600" lvl="0" indent="-228600" algn="l" rtl="0">
              <a:lnSpc>
                <a:spcPct val="90000"/>
              </a:lnSpc>
              <a:spcBef>
                <a:spcPts val="1000"/>
              </a:spcBef>
              <a:spcAft>
                <a:spcPts val="0"/>
              </a:spcAft>
              <a:buClr>
                <a:schemeClr val="dk1"/>
              </a:buClr>
              <a:buSzPts val="2800"/>
              <a:buFont typeface="Arial"/>
              <a:buChar char="•"/>
            </a:pPr>
            <a:r>
              <a:rPr lang="sv-SE"/>
              <a:t>Kamratskap på och utanför planen har hög prioritet.</a:t>
            </a:r>
            <a:endParaRPr/>
          </a:p>
          <a:p>
            <a:pPr marL="228600" lvl="0" indent="-228600" algn="l" rtl="0">
              <a:lnSpc>
                <a:spcPct val="90000"/>
              </a:lnSpc>
              <a:spcBef>
                <a:spcPts val="1000"/>
              </a:spcBef>
              <a:spcAft>
                <a:spcPts val="0"/>
              </a:spcAft>
              <a:buClr>
                <a:schemeClr val="dk1"/>
              </a:buClr>
              <a:buSzPts val="2800"/>
              <a:buFont typeface="Arial"/>
              <a:buChar char="•"/>
            </a:pPr>
            <a:r>
              <a:rPr lang="sv-SE"/>
              <a:t>Varje individ får bekräftelse efter sina förutsättningar.</a:t>
            </a:r>
            <a:endParaRPr/>
          </a:p>
          <a:p>
            <a:pPr marL="228600" lvl="0" indent="-228600" algn="l" rtl="0">
              <a:lnSpc>
                <a:spcPct val="90000"/>
              </a:lnSpc>
              <a:spcBef>
                <a:spcPts val="1000"/>
              </a:spcBef>
              <a:spcAft>
                <a:spcPts val="0"/>
              </a:spcAft>
              <a:buClr>
                <a:schemeClr val="dk1"/>
              </a:buClr>
              <a:buSzPts val="2800"/>
              <a:buFont typeface="Arial"/>
              <a:buChar char="•"/>
            </a:pPr>
            <a:r>
              <a:rPr lang="sv-SE" b="1"/>
              <a:t>Barn och ungdomar görs delaktiga i föreningens verksamhet.</a:t>
            </a:r>
            <a:endParaRPr/>
          </a:p>
          <a:p>
            <a:pPr marL="228600" lvl="0" indent="-50800" algn="l" rtl="0">
              <a:lnSpc>
                <a:spcPct val="90000"/>
              </a:lnSpc>
              <a:spcBef>
                <a:spcPts val="1000"/>
              </a:spcBef>
              <a:spcAft>
                <a:spcPts val="0"/>
              </a:spcAft>
              <a:buClr>
                <a:schemeClr val="dk1"/>
              </a:buClr>
              <a:buSzPts val="2800"/>
              <a:buNone/>
            </a:pPr>
            <a:endParaRPr/>
          </a:p>
        </p:txBody>
      </p:sp>
      <p:pic>
        <p:nvPicPr>
          <p:cNvPr id="271" name="Google Shape;271;p22"/>
          <p:cNvPicPr preferRelativeResize="0"/>
          <p:nvPr/>
        </p:nvPicPr>
        <p:blipFill rotWithShape="1">
          <a:blip r:embed="rId3">
            <a:alphaModFix/>
          </a:blip>
          <a:srcRect/>
          <a:stretch/>
        </p:blipFill>
        <p:spPr>
          <a:xfrm>
            <a:off x="10534817" y="120158"/>
            <a:ext cx="1493060" cy="2130674"/>
          </a:xfrm>
          <a:prstGeom prst="rect">
            <a:avLst/>
          </a:prstGeom>
          <a:noFill/>
          <a:ln>
            <a:noFill/>
          </a:ln>
        </p:spPr>
      </p:pic>
      <p:sp>
        <p:nvSpPr>
          <p:cNvPr id="272" name="Google Shape;272;p22"/>
          <p:cNvSpPr/>
          <p:nvPr/>
        </p:nvSpPr>
        <p:spPr>
          <a:xfrm>
            <a:off x="5196000" y="4831986"/>
            <a:ext cx="1800000" cy="1800000"/>
          </a:xfrm>
          <a:prstGeom prst="ellipse">
            <a:avLst/>
          </a:prstGeom>
          <a:solidFill>
            <a:srgbClr val="C55A1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AUTONOMI</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3"/>
          <p:cNvSpPr txBox="1">
            <a:spLocks noGrp="1"/>
          </p:cNvSpPr>
          <p:nvPr>
            <p:ph type="body" idx="1"/>
          </p:nvPr>
        </p:nvSpPr>
        <p:spPr>
          <a:xfrm>
            <a:off x="838200" y="1825625"/>
            <a:ext cx="62738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sv-SE" sz="3200"/>
              <a:t>”Unga idrottare upplever i stor utsträckning social delaktighet, i mindre utsträckning politisk delaktighet (vissa mer än andra), och </a:t>
            </a:r>
            <a:r>
              <a:rPr lang="sv-SE" sz="3200" u="sng"/>
              <a:t>de kan i liten eller ingen utsträckning påverka villkoren för den tävlingsidrottsliga delaktigheten</a:t>
            </a:r>
            <a:r>
              <a:rPr lang="sv-SE" sz="3200"/>
              <a:t>.”</a:t>
            </a:r>
            <a:endParaRPr sz="3200"/>
          </a:p>
          <a:p>
            <a:pPr marL="228600" lvl="0" indent="-25400" algn="l" rtl="0">
              <a:lnSpc>
                <a:spcPct val="90000"/>
              </a:lnSpc>
              <a:spcBef>
                <a:spcPts val="1000"/>
              </a:spcBef>
              <a:spcAft>
                <a:spcPts val="0"/>
              </a:spcAft>
              <a:buClr>
                <a:schemeClr val="dk1"/>
              </a:buClr>
              <a:buSzPts val="3200"/>
              <a:buNone/>
            </a:pPr>
            <a:endParaRPr sz="3200"/>
          </a:p>
        </p:txBody>
      </p:sp>
      <p:pic>
        <p:nvPicPr>
          <p:cNvPr id="279" name="Google Shape;279;p23"/>
          <p:cNvPicPr preferRelativeResize="0"/>
          <p:nvPr/>
        </p:nvPicPr>
        <p:blipFill rotWithShape="1">
          <a:blip r:embed="rId3">
            <a:alphaModFix/>
          </a:blip>
          <a:srcRect/>
          <a:stretch/>
        </p:blipFill>
        <p:spPr>
          <a:xfrm>
            <a:off x="7611529" y="791671"/>
            <a:ext cx="4046093" cy="5385292"/>
          </a:xfrm>
          <a:prstGeom prst="rect">
            <a:avLst/>
          </a:prstGeom>
          <a:noFill/>
          <a:ln>
            <a:noFill/>
          </a:ln>
        </p:spPr>
      </p:pic>
      <p:sp>
        <p:nvSpPr>
          <p:cNvPr id="280" name="Google Shape;28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81" name="Google Shape;281;p23"/>
          <p:cNvSpPr/>
          <p:nvPr/>
        </p:nvSpPr>
        <p:spPr>
          <a:xfrm>
            <a:off x="10199663" y="127906"/>
            <a:ext cx="1800000" cy="1800000"/>
          </a:xfrm>
          <a:prstGeom prst="ellipse">
            <a:avLst/>
          </a:prstGeom>
          <a:solidFill>
            <a:srgbClr val="C55A1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AUTONOMI</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3: Fokus på glädje, ansträngning och lärande </a:t>
            </a:r>
            <a:endParaRPr/>
          </a:p>
        </p:txBody>
      </p:sp>
      <p:sp>
        <p:nvSpPr>
          <p:cNvPr id="287" name="Google Shape;28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b="1"/>
              <a:t>Utgångspunkten för all verksamhet är omtanke om individen.</a:t>
            </a:r>
            <a:endParaRPr/>
          </a:p>
          <a:p>
            <a:pPr marL="228600" lvl="0" indent="-228600" algn="l" rtl="0">
              <a:lnSpc>
                <a:spcPct val="90000"/>
              </a:lnSpc>
              <a:spcBef>
                <a:spcPts val="1000"/>
              </a:spcBef>
              <a:spcAft>
                <a:spcPts val="0"/>
              </a:spcAft>
              <a:buClr>
                <a:schemeClr val="dk1"/>
              </a:buClr>
              <a:buSzPts val="2800"/>
              <a:buFont typeface="Arial"/>
              <a:buChar char="•"/>
            </a:pPr>
            <a:r>
              <a:rPr lang="sv-SE"/>
              <a:t>Den långsiktiga utvecklingen är överordnad det kortsiktiga resultatet.</a:t>
            </a:r>
            <a:endParaRPr/>
          </a:p>
          <a:p>
            <a:pPr marL="228600" lvl="0" indent="-228600" algn="l" rtl="0">
              <a:lnSpc>
                <a:spcPct val="90000"/>
              </a:lnSpc>
              <a:spcBef>
                <a:spcPts val="1000"/>
              </a:spcBef>
              <a:spcAft>
                <a:spcPts val="0"/>
              </a:spcAft>
              <a:buClr>
                <a:schemeClr val="dk1"/>
              </a:buClr>
              <a:buSzPts val="2800"/>
              <a:buFont typeface="Arial"/>
              <a:buChar char="•"/>
            </a:pPr>
            <a:r>
              <a:rPr lang="sv-SE"/>
              <a:t>Egen utveckling är överordnad jämförelse med andra.</a:t>
            </a:r>
            <a:endParaRPr/>
          </a:p>
          <a:p>
            <a:pPr marL="228600" lvl="0" indent="-228600" algn="l" rtl="0">
              <a:lnSpc>
                <a:spcPct val="90000"/>
              </a:lnSpc>
              <a:spcBef>
                <a:spcPts val="1000"/>
              </a:spcBef>
              <a:spcAft>
                <a:spcPts val="0"/>
              </a:spcAft>
              <a:buClr>
                <a:schemeClr val="dk1"/>
              </a:buClr>
              <a:buSzPts val="2800"/>
              <a:buFont typeface="Arial"/>
              <a:buChar char="•"/>
            </a:pPr>
            <a:r>
              <a:rPr lang="sv-SE"/>
              <a:t>I spelet får spelaren ta egna beslut och lära sig av framgångar och motgångar.</a:t>
            </a:r>
            <a:endParaRPr/>
          </a:p>
          <a:p>
            <a:pPr marL="228600" lvl="0" indent="-228600" algn="l" rtl="0">
              <a:lnSpc>
                <a:spcPct val="90000"/>
              </a:lnSpc>
              <a:spcBef>
                <a:spcPts val="1000"/>
              </a:spcBef>
              <a:spcAft>
                <a:spcPts val="0"/>
              </a:spcAft>
              <a:buClr>
                <a:schemeClr val="dk1"/>
              </a:buClr>
              <a:buSzPts val="2800"/>
              <a:buFont typeface="Arial"/>
              <a:buChar char="•"/>
            </a:pPr>
            <a:r>
              <a:rPr lang="sv-SE"/>
              <a:t>Föräldrar stöttar spelarna men överlåter coachningen till tränarna.</a:t>
            </a:r>
            <a:endParaRPr/>
          </a:p>
          <a:p>
            <a:pPr marL="228600" lvl="0" indent="-50800" algn="l" rtl="0">
              <a:lnSpc>
                <a:spcPct val="90000"/>
              </a:lnSpc>
              <a:spcBef>
                <a:spcPts val="1000"/>
              </a:spcBef>
              <a:spcAft>
                <a:spcPts val="0"/>
              </a:spcAft>
              <a:buClr>
                <a:schemeClr val="dk1"/>
              </a:buClr>
              <a:buSzPts val="2800"/>
              <a:buNone/>
            </a:pPr>
            <a:endParaRPr/>
          </a:p>
        </p:txBody>
      </p:sp>
      <p:pic>
        <p:nvPicPr>
          <p:cNvPr id="288" name="Google Shape;288;p24"/>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3: Fokus på glädje, ansträngning och lärande </a:t>
            </a:r>
            <a:endParaRPr/>
          </a:p>
        </p:txBody>
      </p:sp>
      <p:sp>
        <p:nvSpPr>
          <p:cNvPr id="294" name="Google Shape;294;p25"/>
          <p:cNvSpPr txBox="1">
            <a:spLocks noGrp="1"/>
          </p:cNvSpPr>
          <p:nvPr>
            <p:ph type="body" idx="1"/>
          </p:nvPr>
        </p:nvSpPr>
        <p:spPr>
          <a:xfrm>
            <a:off x="838199" y="1825625"/>
            <a:ext cx="1096107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a:t>Utgångspunkten för all verksamhet är omtanke om individen.</a:t>
            </a:r>
            <a:endParaRPr/>
          </a:p>
          <a:p>
            <a:pPr marL="228600" lvl="0" indent="-228600" algn="l" rtl="0">
              <a:lnSpc>
                <a:spcPct val="90000"/>
              </a:lnSpc>
              <a:spcBef>
                <a:spcPts val="1000"/>
              </a:spcBef>
              <a:spcAft>
                <a:spcPts val="0"/>
              </a:spcAft>
              <a:buClr>
                <a:schemeClr val="dk1"/>
              </a:buClr>
              <a:buSzPts val="2800"/>
              <a:buFont typeface="Arial"/>
              <a:buChar char="•"/>
            </a:pPr>
            <a:r>
              <a:rPr lang="sv-SE" b="1"/>
              <a:t>Den långsiktiga utvecklingen är överordnad det kortsiktiga resultatet.</a:t>
            </a:r>
            <a:endParaRPr/>
          </a:p>
          <a:p>
            <a:pPr marL="228600" lvl="0" indent="-228600" algn="l" rtl="0">
              <a:lnSpc>
                <a:spcPct val="90000"/>
              </a:lnSpc>
              <a:spcBef>
                <a:spcPts val="1000"/>
              </a:spcBef>
              <a:spcAft>
                <a:spcPts val="0"/>
              </a:spcAft>
              <a:buClr>
                <a:schemeClr val="dk1"/>
              </a:buClr>
              <a:buSzPts val="2800"/>
              <a:buFont typeface="Arial"/>
              <a:buChar char="•"/>
            </a:pPr>
            <a:r>
              <a:rPr lang="sv-SE"/>
              <a:t>Egen utveckling är överordnad jämförelse med andra.</a:t>
            </a:r>
            <a:endParaRPr/>
          </a:p>
          <a:p>
            <a:pPr marL="228600" lvl="0" indent="-228600" algn="l" rtl="0">
              <a:lnSpc>
                <a:spcPct val="90000"/>
              </a:lnSpc>
              <a:spcBef>
                <a:spcPts val="1000"/>
              </a:spcBef>
              <a:spcAft>
                <a:spcPts val="0"/>
              </a:spcAft>
              <a:buClr>
                <a:schemeClr val="dk1"/>
              </a:buClr>
              <a:buSzPts val="2800"/>
              <a:buFont typeface="Arial"/>
              <a:buChar char="•"/>
            </a:pPr>
            <a:r>
              <a:rPr lang="sv-SE"/>
              <a:t>I spelet får spelaren ta egna beslut och lära sig av framgångar och motgångar.</a:t>
            </a:r>
            <a:endParaRPr/>
          </a:p>
          <a:p>
            <a:pPr marL="228600" lvl="0" indent="-228600" algn="l" rtl="0">
              <a:lnSpc>
                <a:spcPct val="90000"/>
              </a:lnSpc>
              <a:spcBef>
                <a:spcPts val="1000"/>
              </a:spcBef>
              <a:spcAft>
                <a:spcPts val="0"/>
              </a:spcAft>
              <a:buClr>
                <a:schemeClr val="dk1"/>
              </a:buClr>
              <a:buSzPts val="2800"/>
              <a:buFont typeface="Arial"/>
              <a:buChar char="•"/>
            </a:pPr>
            <a:r>
              <a:rPr lang="sv-SE"/>
              <a:t>Föräldrar stöttar spelarna men överlåter coachningen till tränarna.</a:t>
            </a:r>
            <a:endParaRPr/>
          </a:p>
          <a:p>
            <a:pPr marL="228600" lvl="0" indent="-50800" algn="l" rtl="0">
              <a:lnSpc>
                <a:spcPct val="90000"/>
              </a:lnSpc>
              <a:spcBef>
                <a:spcPts val="1000"/>
              </a:spcBef>
              <a:spcAft>
                <a:spcPts val="0"/>
              </a:spcAft>
              <a:buClr>
                <a:schemeClr val="dk1"/>
              </a:buClr>
              <a:buSzPts val="2800"/>
              <a:buNone/>
            </a:pPr>
            <a:endParaRPr/>
          </a:p>
        </p:txBody>
      </p:sp>
      <p:pic>
        <p:nvPicPr>
          <p:cNvPr id="295" name="Google Shape;295;p25"/>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Kortsiktigt</a:t>
            </a:r>
            <a:br>
              <a:rPr lang="sv-SE">
                <a:latin typeface="Arial Black"/>
                <a:ea typeface="Arial Black"/>
                <a:cs typeface="Arial Black"/>
                <a:sym typeface="Arial Black"/>
              </a:rPr>
            </a:br>
            <a:r>
              <a:rPr lang="sv-SE">
                <a:latin typeface="Arial Black"/>
                <a:ea typeface="Arial Black"/>
                <a:cs typeface="Arial Black"/>
                <a:sym typeface="Arial Black"/>
              </a:rPr>
              <a:t>”Toppa”</a:t>
            </a:r>
            <a:endParaRPr/>
          </a:p>
        </p:txBody>
      </p:sp>
      <p:pic>
        <p:nvPicPr>
          <p:cNvPr id="302" name="Google Shape;302;p26"/>
          <p:cNvPicPr preferRelativeResize="0">
            <a:picLocks noGrp="1"/>
          </p:cNvPicPr>
          <p:nvPr>
            <p:ph type="body" idx="1"/>
          </p:nvPr>
        </p:nvPicPr>
        <p:blipFill rotWithShape="1">
          <a:blip r:embed="rId3">
            <a:alphaModFix/>
          </a:blip>
          <a:srcRect/>
          <a:stretch/>
        </p:blipFill>
        <p:spPr>
          <a:xfrm>
            <a:off x="5354761" y="1106797"/>
            <a:ext cx="1482477" cy="1482477"/>
          </a:xfrm>
          <a:prstGeom prst="rect">
            <a:avLst/>
          </a:prstGeom>
          <a:noFill/>
          <a:ln>
            <a:noFill/>
          </a:ln>
        </p:spPr>
      </p:pic>
      <p:pic>
        <p:nvPicPr>
          <p:cNvPr id="303" name="Google Shape;303;p26"/>
          <p:cNvPicPr preferRelativeResize="0"/>
          <p:nvPr/>
        </p:nvPicPr>
        <p:blipFill rotWithShape="1">
          <a:blip r:embed="rId3">
            <a:alphaModFix/>
          </a:blip>
          <a:srcRect/>
          <a:stretch/>
        </p:blipFill>
        <p:spPr>
          <a:xfrm>
            <a:off x="3627052" y="3001322"/>
            <a:ext cx="1482477" cy="1482477"/>
          </a:xfrm>
          <a:prstGeom prst="rect">
            <a:avLst/>
          </a:prstGeom>
          <a:noFill/>
          <a:ln>
            <a:noFill/>
          </a:ln>
        </p:spPr>
      </p:pic>
      <p:pic>
        <p:nvPicPr>
          <p:cNvPr id="304" name="Google Shape;304;p26"/>
          <p:cNvPicPr preferRelativeResize="0"/>
          <p:nvPr/>
        </p:nvPicPr>
        <p:blipFill rotWithShape="1">
          <a:blip r:embed="rId4">
            <a:alphaModFix/>
          </a:blip>
          <a:srcRect/>
          <a:stretch/>
        </p:blipFill>
        <p:spPr>
          <a:xfrm>
            <a:off x="7078252" y="3036459"/>
            <a:ext cx="1482477" cy="1482477"/>
          </a:xfrm>
          <a:prstGeom prst="rect">
            <a:avLst/>
          </a:prstGeom>
          <a:noFill/>
          <a:ln>
            <a:noFill/>
          </a:ln>
        </p:spPr>
      </p:pic>
      <p:pic>
        <p:nvPicPr>
          <p:cNvPr id="305" name="Google Shape;305;p26"/>
          <p:cNvPicPr preferRelativeResize="0"/>
          <p:nvPr/>
        </p:nvPicPr>
        <p:blipFill rotWithShape="1">
          <a:blip r:embed="rId4">
            <a:alphaModFix/>
          </a:blip>
          <a:srcRect/>
          <a:stretch/>
        </p:blipFill>
        <p:spPr>
          <a:xfrm>
            <a:off x="5371045" y="2920806"/>
            <a:ext cx="1482477" cy="1482477"/>
          </a:xfrm>
          <a:prstGeom prst="rect">
            <a:avLst/>
          </a:prstGeom>
          <a:noFill/>
          <a:ln>
            <a:noFill/>
          </a:ln>
        </p:spPr>
      </p:pic>
      <p:pic>
        <p:nvPicPr>
          <p:cNvPr id="306" name="Google Shape;306;p26"/>
          <p:cNvPicPr preferRelativeResize="0"/>
          <p:nvPr/>
        </p:nvPicPr>
        <p:blipFill rotWithShape="1">
          <a:blip r:embed="rId4">
            <a:alphaModFix/>
          </a:blip>
          <a:srcRect/>
          <a:stretch/>
        </p:blipFill>
        <p:spPr>
          <a:xfrm>
            <a:off x="4368291" y="4895848"/>
            <a:ext cx="1482477" cy="1482477"/>
          </a:xfrm>
          <a:prstGeom prst="rect">
            <a:avLst/>
          </a:prstGeom>
          <a:noFill/>
          <a:ln>
            <a:noFill/>
          </a:ln>
        </p:spPr>
      </p:pic>
      <p:pic>
        <p:nvPicPr>
          <p:cNvPr id="307" name="Google Shape;307;p26"/>
          <p:cNvPicPr preferRelativeResize="0"/>
          <p:nvPr/>
        </p:nvPicPr>
        <p:blipFill rotWithShape="1">
          <a:blip r:embed="rId4">
            <a:alphaModFix/>
          </a:blip>
          <a:srcRect/>
          <a:stretch/>
        </p:blipFill>
        <p:spPr>
          <a:xfrm>
            <a:off x="6203328" y="4886659"/>
            <a:ext cx="1482477" cy="1482477"/>
          </a:xfrm>
          <a:prstGeom prst="rect">
            <a:avLst/>
          </a:prstGeom>
          <a:noFill/>
          <a:ln>
            <a:noFill/>
          </a:ln>
        </p:spPr>
      </p:pic>
      <p:pic>
        <p:nvPicPr>
          <p:cNvPr id="308" name="Google Shape;308;p26"/>
          <p:cNvPicPr preferRelativeResize="0"/>
          <p:nvPr/>
        </p:nvPicPr>
        <p:blipFill rotWithShape="1">
          <a:blip r:embed="rId5">
            <a:alphaModFix/>
          </a:blip>
          <a:srcRect/>
          <a:stretch/>
        </p:blipFill>
        <p:spPr>
          <a:xfrm>
            <a:off x="290906" y="4724399"/>
            <a:ext cx="1587833" cy="1895475"/>
          </a:xfrm>
          <a:prstGeom prst="rect">
            <a:avLst/>
          </a:prstGeom>
          <a:noFill/>
          <a:ln>
            <a:noFill/>
          </a:ln>
        </p:spPr>
      </p:pic>
      <p:sp>
        <p:nvSpPr>
          <p:cNvPr id="309" name="Google Shape;309;p26"/>
          <p:cNvSpPr/>
          <p:nvPr/>
        </p:nvSpPr>
        <p:spPr>
          <a:xfrm>
            <a:off x="6112283" y="614232"/>
            <a:ext cx="1362456" cy="603504"/>
          </a:xfrm>
          <a:prstGeom prst="ellipse">
            <a:avLst/>
          </a:prstGeom>
          <a:solidFill>
            <a:srgbClr val="70AD47">
              <a:alpha val="20784"/>
            </a:srgbClr>
          </a:solidFill>
          <a:ln w="12700" cap="flat" cmpd="sng">
            <a:solidFill>
              <a:srgbClr val="2F49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a:solidFill>
                  <a:schemeClr val="lt1"/>
                </a:solidFill>
                <a:latin typeface="Calibri"/>
                <a:ea typeface="Calibri"/>
                <a:cs typeface="Calibri"/>
                <a:sym typeface="Calibri"/>
              </a:rPr>
              <a:t>DUGER</a:t>
            </a:r>
            <a:endParaRPr/>
          </a:p>
        </p:txBody>
      </p:sp>
      <p:sp>
        <p:nvSpPr>
          <p:cNvPr id="310" name="Google Shape;310;p26"/>
          <p:cNvSpPr/>
          <p:nvPr/>
        </p:nvSpPr>
        <p:spPr>
          <a:xfrm>
            <a:off x="8141017" y="2827586"/>
            <a:ext cx="1362456" cy="6035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a:solidFill>
                  <a:schemeClr val="lt1"/>
                </a:solidFill>
                <a:latin typeface="Calibri"/>
                <a:ea typeface="Calibri"/>
                <a:cs typeface="Calibri"/>
                <a:sym typeface="Calibri"/>
              </a:rPr>
              <a:t>SUGER</a:t>
            </a:r>
            <a:endParaRPr/>
          </a:p>
        </p:txBody>
      </p:sp>
      <p:sp>
        <p:nvSpPr>
          <p:cNvPr id="311" name="Google Shape;311;p26"/>
          <p:cNvSpPr/>
          <p:nvPr/>
        </p:nvSpPr>
        <p:spPr>
          <a:xfrm>
            <a:off x="6778560" y="1271046"/>
            <a:ext cx="2263840" cy="603504"/>
          </a:xfrm>
          <a:prstGeom prst="ellipse">
            <a:avLst/>
          </a:prstGeom>
          <a:solidFill>
            <a:srgbClr val="70AD47">
              <a:alpha val="20784"/>
            </a:srgbClr>
          </a:solidFill>
          <a:ln w="12700" cap="flat" cmpd="sng">
            <a:solidFill>
              <a:srgbClr val="2F49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a:solidFill>
                  <a:schemeClr val="lt1"/>
                </a:solidFill>
                <a:latin typeface="Calibri"/>
                <a:ea typeface="Calibri"/>
                <a:cs typeface="Calibri"/>
                <a:sym typeface="Calibri"/>
              </a:rPr>
              <a:t>Konkurrens</a:t>
            </a:r>
            <a:endParaRPr/>
          </a:p>
        </p:txBody>
      </p:sp>
      <p:sp>
        <p:nvSpPr>
          <p:cNvPr id="312" name="Google Shape;312;p26"/>
          <p:cNvSpPr/>
          <p:nvPr/>
        </p:nvSpPr>
        <p:spPr>
          <a:xfrm>
            <a:off x="7685804" y="1969890"/>
            <a:ext cx="3921995" cy="603504"/>
          </a:xfrm>
          <a:prstGeom prst="ellipse">
            <a:avLst/>
          </a:prstGeom>
          <a:solidFill>
            <a:srgbClr val="70AD47">
              <a:alpha val="20784"/>
            </a:srgbClr>
          </a:solidFill>
          <a:ln w="12700" cap="flat" cmpd="sng">
            <a:solidFill>
              <a:srgbClr val="2F49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a:solidFill>
                  <a:schemeClr val="lt1"/>
                </a:solidFill>
                <a:latin typeface="Calibri"/>
                <a:ea typeface="Calibri"/>
                <a:cs typeface="Calibri"/>
                <a:sym typeface="Calibri"/>
              </a:rPr>
              <a:t>”Bär laget”, mental press</a:t>
            </a:r>
            <a:endParaRPr/>
          </a:p>
        </p:txBody>
      </p:sp>
      <p:sp>
        <p:nvSpPr>
          <p:cNvPr id="313" name="Google Shape;313;p26"/>
          <p:cNvSpPr/>
          <p:nvPr/>
        </p:nvSpPr>
        <p:spPr>
          <a:xfrm>
            <a:off x="9042401" y="4402496"/>
            <a:ext cx="2393026" cy="6035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a:solidFill>
                  <a:schemeClr val="lt1"/>
                </a:solidFill>
                <a:latin typeface="Calibri"/>
                <a:ea typeface="Calibri"/>
                <a:cs typeface="Calibri"/>
                <a:sym typeface="Calibri"/>
              </a:rPr>
              <a:t>Lagprestationen</a:t>
            </a:r>
            <a:endParaRPr/>
          </a:p>
        </p:txBody>
      </p:sp>
      <p:sp>
        <p:nvSpPr>
          <p:cNvPr id="314" name="Google Shape;314;p26"/>
          <p:cNvSpPr/>
          <p:nvPr/>
        </p:nvSpPr>
        <p:spPr>
          <a:xfrm>
            <a:off x="8639101" y="3544800"/>
            <a:ext cx="2079700" cy="6035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a:solidFill>
                  <a:schemeClr val="lt1"/>
                </a:solidFill>
                <a:latin typeface="Calibri"/>
                <a:ea typeface="Calibri"/>
                <a:cs typeface="Calibri"/>
                <a:sym typeface="Calibri"/>
              </a:rPr>
              <a:t>Samhörighet</a:t>
            </a:r>
            <a:endParaRPr/>
          </a:p>
        </p:txBody>
      </p:sp>
      <p:sp>
        <p:nvSpPr>
          <p:cNvPr id="315" name="Google Shape;315;p26"/>
          <p:cNvSpPr/>
          <p:nvPr/>
        </p:nvSpPr>
        <p:spPr>
          <a:xfrm>
            <a:off x="8346632" y="5285202"/>
            <a:ext cx="3007168" cy="603504"/>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800">
                <a:solidFill>
                  <a:schemeClr val="lt1"/>
                </a:solidFill>
                <a:latin typeface="Calibri"/>
                <a:ea typeface="Calibri"/>
                <a:cs typeface="Calibri"/>
                <a:sym typeface="Calibri"/>
              </a:rPr>
              <a:t>”Social maskning”</a:t>
            </a:r>
            <a:endParaRPr/>
          </a:p>
        </p:txBody>
      </p:sp>
      <p:sp>
        <p:nvSpPr>
          <p:cNvPr id="316" name="Google Shape;316;p26"/>
          <p:cNvSpPr/>
          <p:nvPr/>
        </p:nvSpPr>
        <p:spPr>
          <a:xfrm>
            <a:off x="83819" y="1670275"/>
            <a:ext cx="1800000" cy="1800000"/>
          </a:xfrm>
          <a:prstGeom prst="ellipse">
            <a:avLst/>
          </a:prstGeom>
          <a:solidFill>
            <a:srgbClr val="FFFF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Calibri"/>
                <a:ea typeface="Calibri"/>
                <a:cs typeface="Calibri"/>
                <a:sym typeface="Calibri"/>
              </a:rPr>
              <a:t>SAMHÖRIG-HET</a:t>
            </a:r>
            <a:endParaRPr/>
          </a:p>
        </p:txBody>
      </p:sp>
      <p:sp>
        <p:nvSpPr>
          <p:cNvPr id="317" name="Google Shape;317;p26"/>
          <p:cNvSpPr/>
          <p:nvPr/>
        </p:nvSpPr>
        <p:spPr>
          <a:xfrm>
            <a:off x="883083" y="2644800"/>
            <a:ext cx="1800000" cy="1800000"/>
          </a:xfrm>
          <a:prstGeom prst="ellipse">
            <a:avLst/>
          </a:prstGeom>
          <a:solidFill>
            <a:srgbClr val="00B0F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KOMPETENS</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500"/>
                                        <p:tgtEl>
                                          <p:spTgt spid="3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
                                        </p:tgtEl>
                                        <p:attrNameLst>
                                          <p:attrName>style.visibility</p:attrName>
                                        </p:attrNameLst>
                                      </p:cBhvr>
                                      <p:to>
                                        <p:strVal val="visible"/>
                                      </p:to>
                                    </p:set>
                                    <p:animEffect transition="in" filter="fade">
                                      <p:cBhvr>
                                        <p:cTn id="12" dur="500"/>
                                        <p:tgtEl>
                                          <p:spTgt spid="3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
                                        </p:tgtEl>
                                        <p:attrNameLst>
                                          <p:attrName>style.visibility</p:attrName>
                                        </p:attrNameLst>
                                      </p:cBhvr>
                                      <p:to>
                                        <p:strVal val="visible"/>
                                      </p:to>
                                    </p:set>
                                    <p:animEffect transition="in" filter="fade">
                                      <p:cBhvr>
                                        <p:cTn id="17" dur="500"/>
                                        <p:tgtEl>
                                          <p:spTgt spid="3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1"/>
                                        </p:tgtEl>
                                        <p:attrNameLst>
                                          <p:attrName>style.visibility</p:attrName>
                                        </p:attrNameLst>
                                      </p:cBhvr>
                                      <p:to>
                                        <p:strVal val="visible"/>
                                      </p:to>
                                    </p:set>
                                    <p:animEffect transition="in" filter="fade">
                                      <p:cBhvr>
                                        <p:cTn id="22" dur="500"/>
                                        <p:tgtEl>
                                          <p:spTgt spid="3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2"/>
                                        </p:tgtEl>
                                        <p:attrNameLst>
                                          <p:attrName>style.visibility</p:attrName>
                                        </p:attrNameLst>
                                      </p:cBhvr>
                                      <p:to>
                                        <p:strVal val="visible"/>
                                      </p:to>
                                    </p:set>
                                    <p:animEffect transition="in" filter="fade">
                                      <p:cBhvr>
                                        <p:cTn id="27" dur="500"/>
                                        <p:tgtEl>
                                          <p:spTgt spid="3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3"/>
                                        </p:tgtEl>
                                        <p:attrNameLst>
                                          <p:attrName>style.visibility</p:attrName>
                                        </p:attrNameLst>
                                      </p:cBhvr>
                                      <p:to>
                                        <p:strVal val="visible"/>
                                      </p:to>
                                    </p:set>
                                    <p:animEffect transition="in" filter="fade">
                                      <p:cBhvr>
                                        <p:cTn id="32" dur="500"/>
                                        <p:tgtEl>
                                          <p:spTgt spid="3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5"/>
                                        </p:tgtEl>
                                        <p:attrNameLst>
                                          <p:attrName>style.visibility</p:attrName>
                                        </p:attrNameLst>
                                      </p:cBhvr>
                                      <p:to>
                                        <p:strVal val="visible"/>
                                      </p:to>
                                    </p:set>
                                    <p:animEffect transition="in" filter="fade">
                                      <p:cBhvr>
                                        <p:cTn id="37"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3: Fokus på glädje, ansträngning och lärande </a:t>
            </a:r>
            <a:endParaRPr/>
          </a:p>
        </p:txBody>
      </p:sp>
      <p:sp>
        <p:nvSpPr>
          <p:cNvPr id="323" name="Google Shape;32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a:t>Utgångspunkten för all verksamhet är omtanke om individen.</a:t>
            </a:r>
            <a:endParaRPr/>
          </a:p>
          <a:p>
            <a:pPr marL="228600" lvl="0" indent="-228600" algn="l" rtl="0">
              <a:lnSpc>
                <a:spcPct val="90000"/>
              </a:lnSpc>
              <a:spcBef>
                <a:spcPts val="1000"/>
              </a:spcBef>
              <a:spcAft>
                <a:spcPts val="0"/>
              </a:spcAft>
              <a:buClr>
                <a:schemeClr val="dk1"/>
              </a:buClr>
              <a:buSzPts val="2800"/>
              <a:buFont typeface="Arial"/>
              <a:buChar char="•"/>
            </a:pPr>
            <a:r>
              <a:rPr lang="sv-SE"/>
              <a:t>Den långsiktiga utvecklingen är överordnad det kortsiktiga resultatet.</a:t>
            </a:r>
            <a:endParaRPr/>
          </a:p>
          <a:p>
            <a:pPr marL="228600" lvl="0" indent="-228600" algn="l" rtl="0">
              <a:lnSpc>
                <a:spcPct val="90000"/>
              </a:lnSpc>
              <a:spcBef>
                <a:spcPts val="1000"/>
              </a:spcBef>
              <a:spcAft>
                <a:spcPts val="0"/>
              </a:spcAft>
              <a:buClr>
                <a:schemeClr val="dk1"/>
              </a:buClr>
              <a:buSzPts val="2800"/>
              <a:buFont typeface="Arial"/>
              <a:buChar char="•"/>
            </a:pPr>
            <a:r>
              <a:rPr lang="sv-SE" b="1"/>
              <a:t>Egen utveckling är överordnad jämförelse med andra.</a:t>
            </a:r>
            <a:endParaRPr/>
          </a:p>
          <a:p>
            <a:pPr marL="228600" lvl="0" indent="-228600" algn="l" rtl="0">
              <a:lnSpc>
                <a:spcPct val="90000"/>
              </a:lnSpc>
              <a:spcBef>
                <a:spcPts val="1000"/>
              </a:spcBef>
              <a:spcAft>
                <a:spcPts val="0"/>
              </a:spcAft>
              <a:buClr>
                <a:schemeClr val="dk1"/>
              </a:buClr>
              <a:buSzPts val="2800"/>
              <a:buFont typeface="Arial"/>
              <a:buChar char="•"/>
            </a:pPr>
            <a:r>
              <a:rPr lang="sv-SE"/>
              <a:t>I spelet får spelaren ta egna beslut och lära sig av framgångar och motgångar.</a:t>
            </a:r>
            <a:endParaRPr/>
          </a:p>
          <a:p>
            <a:pPr marL="228600" lvl="0" indent="-228600" algn="l" rtl="0">
              <a:lnSpc>
                <a:spcPct val="90000"/>
              </a:lnSpc>
              <a:spcBef>
                <a:spcPts val="1000"/>
              </a:spcBef>
              <a:spcAft>
                <a:spcPts val="0"/>
              </a:spcAft>
              <a:buClr>
                <a:schemeClr val="dk1"/>
              </a:buClr>
              <a:buSzPts val="2800"/>
              <a:buFont typeface="Arial"/>
              <a:buChar char="•"/>
            </a:pPr>
            <a:r>
              <a:rPr lang="sv-SE"/>
              <a:t>Föräldrar stöttar spelarna men överlåter coachningen till tränarna.</a:t>
            </a:r>
            <a:endParaRPr/>
          </a:p>
          <a:p>
            <a:pPr marL="228600" lvl="0" indent="-50800" algn="l" rtl="0">
              <a:lnSpc>
                <a:spcPct val="90000"/>
              </a:lnSpc>
              <a:spcBef>
                <a:spcPts val="1000"/>
              </a:spcBef>
              <a:spcAft>
                <a:spcPts val="0"/>
              </a:spcAft>
              <a:buClr>
                <a:schemeClr val="dk1"/>
              </a:buClr>
              <a:buSzPts val="2800"/>
              <a:buNone/>
            </a:pPr>
            <a:endParaRPr/>
          </a:p>
        </p:txBody>
      </p:sp>
      <p:pic>
        <p:nvPicPr>
          <p:cNvPr id="324" name="Google Shape;324;p27"/>
          <p:cNvPicPr preferRelativeResize="0"/>
          <p:nvPr/>
        </p:nvPicPr>
        <p:blipFill rotWithShape="1">
          <a:blip r:embed="rId3">
            <a:alphaModFix/>
          </a:blip>
          <a:srcRect/>
          <a:stretch/>
        </p:blipFill>
        <p:spPr>
          <a:xfrm>
            <a:off x="10534817" y="120158"/>
            <a:ext cx="1493060" cy="2130674"/>
          </a:xfrm>
          <a:prstGeom prst="rect">
            <a:avLst/>
          </a:prstGeom>
          <a:noFill/>
          <a:ln>
            <a:noFill/>
          </a:ln>
        </p:spPr>
      </p:pic>
      <p:sp>
        <p:nvSpPr>
          <p:cNvPr id="325" name="Google Shape;325;p27"/>
          <p:cNvSpPr/>
          <p:nvPr/>
        </p:nvSpPr>
        <p:spPr>
          <a:xfrm>
            <a:off x="5196000" y="4890160"/>
            <a:ext cx="1800000" cy="1800000"/>
          </a:xfrm>
          <a:prstGeom prst="ellipse">
            <a:avLst/>
          </a:prstGeom>
          <a:solidFill>
            <a:srgbClr val="00B0F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KOMPETENS</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3: Fokus på glädje, ansträngning och lärande </a:t>
            </a:r>
            <a:endParaRPr/>
          </a:p>
        </p:txBody>
      </p:sp>
      <p:sp>
        <p:nvSpPr>
          <p:cNvPr id="331" name="Google Shape;33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a:t>Utgångspunkten för all verksamhet är omtanke om individen.</a:t>
            </a:r>
            <a:endParaRPr/>
          </a:p>
          <a:p>
            <a:pPr marL="228600" lvl="0" indent="-228600" algn="l" rtl="0">
              <a:lnSpc>
                <a:spcPct val="90000"/>
              </a:lnSpc>
              <a:spcBef>
                <a:spcPts val="1000"/>
              </a:spcBef>
              <a:spcAft>
                <a:spcPts val="0"/>
              </a:spcAft>
              <a:buClr>
                <a:schemeClr val="dk1"/>
              </a:buClr>
              <a:buSzPts val="2800"/>
              <a:buFont typeface="Arial"/>
              <a:buChar char="•"/>
            </a:pPr>
            <a:r>
              <a:rPr lang="sv-SE"/>
              <a:t>Den långsiktiga utvecklingen är överordnad det kortsiktiga resultatet.</a:t>
            </a:r>
            <a:endParaRPr/>
          </a:p>
          <a:p>
            <a:pPr marL="228600" lvl="0" indent="-228600" algn="l" rtl="0">
              <a:lnSpc>
                <a:spcPct val="90000"/>
              </a:lnSpc>
              <a:spcBef>
                <a:spcPts val="1000"/>
              </a:spcBef>
              <a:spcAft>
                <a:spcPts val="0"/>
              </a:spcAft>
              <a:buClr>
                <a:schemeClr val="dk1"/>
              </a:buClr>
              <a:buSzPts val="2800"/>
              <a:buFont typeface="Arial"/>
              <a:buChar char="•"/>
            </a:pPr>
            <a:r>
              <a:rPr lang="sv-SE"/>
              <a:t>Egen utveckling är överordnad jämförelse med andra.</a:t>
            </a:r>
            <a:endParaRPr/>
          </a:p>
          <a:p>
            <a:pPr marL="228600" lvl="0" indent="-228600" algn="l" rtl="0">
              <a:lnSpc>
                <a:spcPct val="90000"/>
              </a:lnSpc>
              <a:spcBef>
                <a:spcPts val="1000"/>
              </a:spcBef>
              <a:spcAft>
                <a:spcPts val="0"/>
              </a:spcAft>
              <a:buClr>
                <a:schemeClr val="dk1"/>
              </a:buClr>
              <a:buSzPts val="2800"/>
              <a:buFont typeface="Arial"/>
              <a:buChar char="•"/>
            </a:pPr>
            <a:r>
              <a:rPr lang="sv-SE" b="1"/>
              <a:t>I spelet får spelaren ta egna beslut och lära sig av framgångar och motgångar.</a:t>
            </a:r>
            <a:endParaRPr/>
          </a:p>
          <a:p>
            <a:pPr marL="228600" lvl="0" indent="-228600" algn="l" rtl="0">
              <a:lnSpc>
                <a:spcPct val="90000"/>
              </a:lnSpc>
              <a:spcBef>
                <a:spcPts val="1000"/>
              </a:spcBef>
              <a:spcAft>
                <a:spcPts val="0"/>
              </a:spcAft>
              <a:buClr>
                <a:schemeClr val="dk1"/>
              </a:buClr>
              <a:buSzPts val="2800"/>
              <a:buFont typeface="Arial"/>
              <a:buChar char="•"/>
            </a:pPr>
            <a:r>
              <a:rPr lang="sv-SE"/>
              <a:t>Föräldrar stöttar spelarna men överlåter coachningen till tränarna.</a:t>
            </a:r>
            <a:endParaRPr/>
          </a:p>
          <a:p>
            <a:pPr marL="228600" lvl="0" indent="-50800" algn="l" rtl="0">
              <a:lnSpc>
                <a:spcPct val="90000"/>
              </a:lnSpc>
              <a:spcBef>
                <a:spcPts val="1000"/>
              </a:spcBef>
              <a:spcAft>
                <a:spcPts val="0"/>
              </a:spcAft>
              <a:buClr>
                <a:schemeClr val="dk1"/>
              </a:buClr>
              <a:buSzPts val="2800"/>
              <a:buNone/>
            </a:pPr>
            <a:endParaRPr/>
          </a:p>
        </p:txBody>
      </p:sp>
      <p:pic>
        <p:nvPicPr>
          <p:cNvPr id="332" name="Google Shape;332;p28"/>
          <p:cNvPicPr preferRelativeResize="0"/>
          <p:nvPr/>
        </p:nvPicPr>
        <p:blipFill rotWithShape="1">
          <a:blip r:embed="rId3">
            <a:alphaModFix/>
          </a:blip>
          <a:srcRect/>
          <a:stretch/>
        </p:blipFill>
        <p:spPr>
          <a:xfrm>
            <a:off x="10534817" y="120158"/>
            <a:ext cx="1493060" cy="2130674"/>
          </a:xfrm>
          <a:prstGeom prst="rect">
            <a:avLst/>
          </a:prstGeom>
          <a:noFill/>
          <a:ln>
            <a:noFill/>
          </a:ln>
        </p:spPr>
      </p:pic>
      <p:sp>
        <p:nvSpPr>
          <p:cNvPr id="333" name="Google Shape;333;p28"/>
          <p:cNvSpPr/>
          <p:nvPr/>
        </p:nvSpPr>
        <p:spPr>
          <a:xfrm>
            <a:off x="4214720" y="4829200"/>
            <a:ext cx="1800000" cy="1800000"/>
          </a:xfrm>
          <a:prstGeom prst="ellipse">
            <a:avLst/>
          </a:prstGeom>
          <a:solidFill>
            <a:srgbClr val="00B0F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KOMPETENS</a:t>
            </a:r>
            <a:endParaRPr/>
          </a:p>
        </p:txBody>
      </p:sp>
      <p:sp>
        <p:nvSpPr>
          <p:cNvPr id="334" name="Google Shape;334;p28"/>
          <p:cNvSpPr/>
          <p:nvPr/>
        </p:nvSpPr>
        <p:spPr>
          <a:xfrm>
            <a:off x="6151040" y="4829200"/>
            <a:ext cx="1800000" cy="1800000"/>
          </a:xfrm>
          <a:prstGeom prst="ellipse">
            <a:avLst/>
          </a:prstGeom>
          <a:solidFill>
            <a:srgbClr val="C55A1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AUTONOMI</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Bakgrunden</a:t>
            </a:r>
            <a:endParaRPr/>
          </a:p>
        </p:txBody>
      </p:sp>
      <p:sp>
        <p:nvSpPr>
          <p:cNvPr id="108" name="Google Shape;108;p3"/>
          <p:cNvSpPr txBox="1">
            <a:spLocks noGrp="1"/>
          </p:cNvSpPr>
          <p:nvPr>
            <p:ph type="body" idx="1"/>
          </p:nvPr>
        </p:nvSpPr>
        <p:spPr>
          <a:xfrm>
            <a:off x="377725" y="1416901"/>
            <a:ext cx="10515600" cy="5113800"/>
          </a:xfrm>
          <a:prstGeom prst="rect">
            <a:avLst/>
          </a:prstGeom>
          <a:noFill/>
          <a:ln>
            <a:noFill/>
          </a:ln>
        </p:spPr>
        <p:txBody>
          <a:bodyPr spcFirstLastPara="1" wrap="square" lIns="91425" tIns="45700" rIns="91425" bIns="45700" anchor="t" anchorCtr="0">
            <a:normAutofit fontScale="92500" lnSpcReduction="20000"/>
          </a:bodyPr>
          <a:lstStyle/>
          <a:p>
            <a:pPr marL="228600" lvl="0" indent="-241934" algn="l" rtl="0">
              <a:lnSpc>
                <a:spcPct val="90000"/>
              </a:lnSpc>
              <a:spcBef>
                <a:spcPts val="0"/>
              </a:spcBef>
              <a:spcAft>
                <a:spcPts val="0"/>
              </a:spcAft>
              <a:buClr>
                <a:schemeClr val="dk1"/>
              </a:buClr>
              <a:buSzPct val="100000"/>
              <a:buChar char="•"/>
            </a:pPr>
            <a:r>
              <a:rPr lang="sv-SE"/>
              <a:t>Också tränare i Skövde Gymnastik Förening</a:t>
            </a:r>
            <a:endParaRPr/>
          </a:p>
          <a:p>
            <a:pPr marL="228600" lvl="0" indent="-77470" algn="l" rtl="0">
              <a:lnSpc>
                <a:spcPct val="90000"/>
              </a:lnSpc>
              <a:spcBef>
                <a:spcPts val="1000"/>
              </a:spcBef>
              <a:spcAft>
                <a:spcPts val="0"/>
              </a:spcAft>
              <a:buClr>
                <a:schemeClr val="dk1"/>
              </a:buClr>
              <a:buSzPct val="100000"/>
              <a:buNone/>
            </a:pPr>
            <a:endParaRPr/>
          </a:p>
          <a:p>
            <a:pPr marL="228600" lvl="0" indent="-241934" algn="l" rtl="0">
              <a:lnSpc>
                <a:spcPct val="90000"/>
              </a:lnSpc>
              <a:spcBef>
                <a:spcPts val="1000"/>
              </a:spcBef>
              <a:spcAft>
                <a:spcPts val="0"/>
              </a:spcAft>
              <a:buClr>
                <a:schemeClr val="dk1"/>
              </a:buClr>
              <a:buSzPct val="100000"/>
              <a:buChar char="•"/>
            </a:pPr>
            <a:r>
              <a:rPr lang="sv-SE"/>
              <a:t>Tränarskap för individuella idrotter/bollsporter</a:t>
            </a:r>
            <a:endParaRPr/>
          </a:p>
          <a:p>
            <a:pPr marL="685800" lvl="1" indent="-240030" algn="l" rtl="0">
              <a:lnSpc>
                <a:spcPct val="90000"/>
              </a:lnSpc>
              <a:spcBef>
                <a:spcPts val="500"/>
              </a:spcBef>
              <a:spcAft>
                <a:spcPts val="0"/>
              </a:spcAft>
              <a:buClr>
                <a:schemeClr val="dk1"/>
              </a:buClr>
              <a:buSzPct val="100000"/>
              <a:buChar char="•"/>
            </a:pPr>
            <a:r>
              <a:rPr lang="sv-SE"/>
              <a:t>Distansutbildning på GiH.</a:t>
            </a:r>
            <a:endParaRPr/>
          </a:p>
          <a:p>
            <a:pPr marL="685800" lvl="1" indent="-240030" algn="l" rtl="0">
              <a:lnSpc>
                <a:spcPct val="90000"/>
              </a:lnSpc>
              <a:spcBef>
                <a:spcPts val="500"/>
              </a:spcBef>
              <a:spcAft>
                <a:spcPts val="0"/>
              </a:spcAft>
              <a:buClr>
                <a:schemeClr val="dk1"/>
              </a:buClr>
              <a:buSzPct val="100000"/>
              <a:buChar char="•"/>
            </a:pPr>
            <a:r>
              <a:rPr lang="sv-SE"/>
              <a:t>Talangutveckling och utvecklingsmiljöer</a:t>
            </a:r>
            <a:endParaRPr/>
          </a:p>
          <a:p>
            <a:pPr marL="685800" lvl="1" indent="-240030" algn="l" rtl="0">
              <a:lnSpc>
                <a:spcPct val="90000"/>
              </a:lnSpc>
              <a:spcBef>
                <a:spcPts val="500"/>
              </a:spcBef>
              <a:spcAft>
                <a:spcPts val="0"/>
              </a:spcAft>
              <a:buClr>
                <a:schemeClr val="dk1"/>
              </a:buClr>
              <a:buSzPct val="100000"/>
              <a:buChar char="•"/>
            </a:pPr>
            <a:r>
              <a:rPr lang="sv-SE"/>
              <a:t>Ledarskap, tränarskap och idrottspsykologi</a:t>
            </a:r>
            <a:endParaRPr/>
          </a:p>
          <a:p>
            <a:pPr marL="685800" lvl="1" indent="-240030" algn="l" rtl="0">
              <a:lnSpc>
                <a:spcPct val="90000"/>
              </a:lnSpc>
              <a:spcBef>
                <a:spcPts val="500"/>
              </a:spcBef>
              <a:spcAft>
                <a:spcPts val="0"/>
              </a:spcAft>
              <a:buClr>
                <a:schemeClr val="dk1"/>
              </a:buClr>
              <a:buSzPct val="100000"/>
              <a:buChar char="•"/>
            </a:pPr>
            <a:r>
              <a:rPr lang="sv-SE"/>
              <a:t>Träningsfysiologi och träningsplanering</a:t>
            </a:r>
            <a:endParaRPr/>
          </a:p>
          <a:p>
            <a:pPr marL="685800" lvl="1" indent="-240030" algn="l" rtl="0">
              <a:lnSpc>
                <a:spcPct val="90000"/>
              </a:lnSpc>
              <a:spcBef>
                <a:spcPts val="500"/>
              </a:spcBef>
              <a:spcAft>
                <a:spcPts val="0"/>
              </a:spcAft>
              <a:buClr>
                <a:schemeClr val="dk1"/>
              </a:buClr>
              <a:buSzPct val="100000"/>
              <a:buChar char="•"/>
            </a:pPr>
            <a:r>
              <a:rPr lang="sv-SE" i="1"/>
              <a:t>Träningsdidaktik och grenspecifik</a:t>
            </a:r>
            <a:endParaRPr/>
          </a:p>
          <a:p>
            <a:pPr marL="228600" lvl="0" indent="-77470" algn="l" rtl="0">
              <a:lnSpc>
                <a:spcPct val="90000"/>
              </a:lnSpc>
              <a:spcBef>
                <a:spcPts val="1000"/>
              </a:spcBef>
              <a:spcAft>
                <a:spcPts val="0"/>
              </a:spcAft>
              <a:buClr>
                <a:schemeClr val="dk1"/>
              </a:buClr>
              <a:buSzPct val="100000"/>
              <a:buNone/>
            </a:pPr>
            <a:endParaRPr/>
          </a:p>
          <a:p>
            <a:pPr marL="228600" lvl="0" indent="-241934" algn="l" rtl="0">
              <a:lnSpc>
                <a:spcPct val="90000"/>
              </a:lnSpc>
              <a:spcBef>
                <a:spcPts val="1000"/>
              </a:spcBef>
              <a:spcAft>
                <a:spcPts val="0"/>
              </a:spcAft>
              <a:buClr>
                <a:schemeClr val="dk1"/>
              </a:buClr>
              <a:buSzPct val="100000"/>
              <a:buChar char="•"/>
            </a:pPr>
            <a:r>
              <a:rPr lang="sv-SE"/>
              <a:t>En bro mellan..</a:t>
            </a:r>
            <a:endParaRPr/>
          </a:p>
          <a:p>
            <a:pPr marL="685800" lvl="1" indent="-240030" algn="l" rtl="0">
              <a:lnSpc>
                <a:spcPct val="90000"/>
              </a:lnSpc>
              <a:spcBef>
                <a:spcPts val="500"/>
              </a:spcBef>
              <a:spcAft>
                <a:spcPts val="0"/>
              </a:spcAft>
              <a:buClr>
                <a:schemeClr val="dk1"/>
              </a:buClr>
              <a:buSzPct val="100000"/>
              <a:buChar char="•"/>
            </a:pPr>
            <a:r>
              <a:rPr lang="sv-SE"/>
              <a:t>Tränarprogrammet 180p </a:t>
            </a:r>
            <a:endParaRPr/>
          </a:p>
          <a:p>
            <a:pPr marL="685800" lvl="1" indent="-240030" algn="l" rtl="0">
              <a:lnSpc>
                <a:spcPct val="90000"/>
              </a:lnSpc>
              <a:spcBef>
                <a:spcPts val="500"/>
              </a:spcBef>
              <a:spcAft>
                <a:spcPts val="0"/>
              </a:spcAft>
              <a:buClr>
                <a:schemeClr val="dk1"/>
              </a:buClr>
              <a:buSzPct val="100000"/>
              <a:buChar char="•"/>
            </a:pPr>
            <a:r>
              <a:rPr lang="sv-SE"/>
              <a:t>Specialidrottsförbundens utbildningar (SvFF, GF, etc)</a:t>
            </a:r>
            <a:endParaRPr/>
          </a:p>
          <a:p>
            <a:pPr marL="228600" lvl="0" indent="0" algn="l" rtl="0">
              <a:lnSpc>
                <a:spcPct val="90000"/>
              </a:lnSpc>
              <a:spcBef>
                <a:spcPts val="500"/>
              </a:spcBef>
              <a:spcAft>
                <a:spcPts val="0"/>
              </a:spcAft>
              <a:buNone/>
            </a:pPr>
            <a:endParaRPr/>
          </a:p>
          <a:p>
            <a:pPr marL="228600" lvl="0" indent="-220027" algn="l" rtl="0">
              <a:lnSpc>
                <a:spcPct val="90000"/>
              </a:lnSpc>
              <a:spcBef>
                <a:spcPts val="500"/>
              </a:spcBef>
              <a:spcAft>
                <a:spcPts val="0"/>
              </a:spcAft>
              <a:buSzPct val="64285"/>
              <a:buChar char="•"/>
            </a:pPr>
            <a:r>
              <a:rPr lang="sv-SE"/>
              <a:t>Svenska basketförbundet har med denna som </a:t>
            </a:r>
            <a:br>
              <a:rPr lang="sv-SE"/>
            </a:br>
            <a:r>
              <a:rPr lang="sv-SE"/>
              <a:t>ett krav för sin högsta tränarnivå.</a:t>
            </a:r>
            <a:endParaRPr/>
          </a:p>
        </p:txBody>
      </p:sp>
      <p:pic>
        <p:nvPicPr>
          <p:cNvPr id="109" name="Google Shape;109;p3"/>
          <p:cNvPicPr preferRelativeResize="0"/>
          <p:nvPr/>
        </p:nvPicPr>
        <p:blipFill rotWithShape="1">
          <a:blip r:embed="rId3">
            <a:alphaModFix/>
          </a:blip>
          <a:srcRect/>
          <a:stretch/>
        </p:blipFill>
        <p:spPr>
          <a:xfrm>
            <a:off x="7848600" y="200025"/>
            <a:ext cx="4010025" cy="6457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3: Fokus på glädje, ansträngning och lärande </a:t>
            </a:r>
            <a:endParaRPr/>
          </a:p>
        </p:txBody>
      </p:sp>
      <p:sp>
        <p:nvSpPr>
          <p:cNvPr id="340" name="Google Shape;34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a:t>Utgångspunkten för all verksamhet är omtanke om individen.</a:t>
            </a:r>
            <a:endParaRPr/>
          </a:p>
          <a:p>
            <a:pPr marL="228600" lvl="0" indent="-228600" algn="l" rtl="0">
              <a:lnSpc>
                <a:spcPct val="90000"/>
              </a:lnSpc>
              <a:spcBef>
                <a:spcPts val="1000"/>
              </a:spcBef>
              <a:spcAft>
                <a:spcPts val="0"/>
              </a:spcAft>
              <a:buClr>
                <a:schemeClr val="dk1"/>
              </a:buClr>
              <a:buSzPts val="2800"/>
              <a:buFont typeface="Arial"/>
              <a:buChar char="•"/>
            </a:pPr>
            <a:r>
              <a:rPr lang="sv-SE"/>
              <a:t>Den långsiktiga utvecklingen är överordnad det kortsiktiga resultatet.</a:t>
            </a:r>
            <a:endParaRPr/>
          </a:p>
          <a:p>
            <a:pPr marL="228600" lvl="0" indent="-228600" algn="l" rtl="0">
              <a:lnSpc>
                <a:spcPct val="90000"/>
              </a:lnSpc>
              <a:spcBef>
                <a:spcPts val="1000"/>
              </a:spcBef>
              <a:spcAft>
                <a:spcPts val="0"/>
              </a:spcAft>
              <a:buClr>
                <a:schemeClr val="dk1"/>
              </a:buClr>
              <a:buSzPts val="2800"/>
              <a:buFont typeface="Arial"/>
              <a:buChar char="•"/>
            </a:pPr>
            <a:r>
              <a:rPr lang="sv-SE"/>
              <a:t>Egen utveckling är överordnad jämförelse med andra.</a:t>
            </a:r>
            <a:endParaRPr/>
          </a:p>
          <a:p>
            <a:pPr marL="228600" lvl="0" indent="-228600" algn="l" rtl="0">
              <a:lnSpc>
                <a:spcPct val="90000"/>
              </a:lnSpc>
              <a:spcBef>
                <a:spcPts val="1000"/>
              </a:spcBef>
              <a:spcAft>
                <a:spcPts val="0"/>
              </a:spcAft>
              <a:buClr>
                <a:schemeClr val="dk1"/>
              </a:buClr>
              <a:buSzPts val="2800"/>
              <a:buFont typeface="Arial"/>
              <a:buChar char="•"/>
            </a:pPr>
            <a:r>
              <a:rPr lang="sv-SE"/>
              <a:t>I spelet får spelaren ta egna beslut och lära sig av framgångar och motgångar.</a:t>
            </a:r>
            <a:endParaRPr/>
          </a:p>
          <a:p>
            <a:pPr marL="228600" lvl="0" indent="-228600" algn="l" rtl="0">
              <a:lnSpc>
                <a:spcPct val="90000"/>
              </a:lnSpc>
              <a:spcBef>
                <a:spcPts val="1000"/>
              </a:spcBef>
              <a:spcAft>
                <a:spcPts val="0"/>
              </a:spcAft>
              <a:buClr>
                <a:schemeClr val="dk1"/>
              </a:buClr>
              <a:buSzPts val="2800"/>
              <a:buFont typeface="Arial"/>
              <a:buChar char="•"/>
            </a:pPr>
            <a:r>
              <a:rPr lang="sv-SE" b="1"/>
              <a:t>Föräldrar stöttar spelarna men överlåter coachningen till tränarna.</a:t>
            </a:r>
            <a:endParaRPr/>
          </a:p>
          <a:p>
            <a:pPr marL="228600" lvl="0" indent="-50800" algn="l" rtl="0">
              <a:lnSpc>
                <a:spcPct val="90000"/>
              </a:lnSpc>
              <a:spcBef>
                <a:spcPts val="1000"/>
              </a:spcBef>
              <a:spcAft>
                <a:spcPts val="0"/>
              </a:spcAft>
              <a:buClr>
                <a:schemeClr val="dk1"/>
              </a:buClr>
              <a:buSzPts val="2800"/>
              <a:buNone/>
            </a:pPr>
            <a:endParaRPr/>
          </a:p>
        </p:txBody>
      </p:sp>
      <p:pic>
        <p:nvPicPr>
          <p:cNvPr id="341" name="Google Shape;341;p29"/>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4: Hållbart idrottande </a:t>
            </a:r>
            <a:endParaRPr/>
          </a:p>
        </p:txBody>
      </p:sp>
      <p:sp>
        <p:nvSpPr>
          <p:cNvPr id="347" name="Google Shape;347;p30"/>
          <p:cNvSpPr txBox="1">
            <a:spLocks noGrp="1"/>
          </p:cNvSpPr>
          <p:nvPr>
            <p:ph type="body" idx="1"/>
          </p:nvPr>
        </p:nvSpPr>
        <p:spPr>
          <a:xfrm>
            <a:off x="838200" y="1825625"/>
            <a:ext cx="987669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b="1"/>
              <a:t>Spelarens liv ses i ett helhetsperspektiv där fotbollen är en av flera delar.</a:t>
            </a:r>
            <a:endParaRPr/>
          </a:p>
          <a:p>
            <a:pPr marL="228600" lvl="0" indent="-228600" algn="l" rtl="0">
              <a:lnSpc>
                <a:spcPct val="90000"/>
              </a:lnSpc>
              <a:spcBef>
                <a:spcPts val="1000"/>
              </a:spcBef>
              <a:spcAft>
                <a:spcPts val="0"/>
              </a:spcAft>
              <a:buClr>
                <a:schemeClr val="dk1"/>
              </a:buClr>
              <a:buSzPts val="2800"/>
              <a:buFont typeface="Arial"/>
              <a:buChar char="•"/>
            </a:pPr>
            <a:r>
              <a:rPr lang="sv-SE"/>
              <a:t>Fotboll bidrar till att skapa hälsosamma levnadsvanor.</a:t>
            </a:r>
            <a:endParaRPr/>
          </a:p>
          <a:p>
            <a:pPr marL="228600" lvl="0" indent="-228600" algn="l" rtl="0">
              <a:lnSpc>
                <a:spcPct val="90000"/>
              </a:lnSpc>
              <a:spcBef>
                <a:spcPts val="1000"/>
              </a:spcBef>
              <a:spcAft>
                <a:spcPts val="0"/>
              </a:spcAft>
              <a:buClr>
                <a:schemeClr val="dk1"/>
              </a:buClr>
              <a:buSzPts val="2800"/>
              <a:buFont typeface="Arial"/>
              <a:buChar char="•"/>
            </a:pPr>
            <a:r>
              <a:rPr lang="sv-SE"/>
              <a:t>SvFF uppmuntrar till att utöva flera idrotter och fritidsaktiviteter.</a:t>
            </a:r>
            <a:endParaRPr/>
          </a:p>
          <a:p>
            <a:pPr marL="228600" lvl="0" indent="-228600" algn="l" rtl="0">
              <a:lnSpc>
                <a:spcPct val="90000"/>
              </a:lnSpc>
              <a:spcBef>
                <a:spcPts val="1000"/>
              </a:spcBef>
              <a:spcAft>
                <a:spcPts val="0"/>
              </a:spcAft>
              <a:buClr>
                <a:schemeClr val="dk1"/>
              </a:buClr>
              <a:buSzPts val="2800"/>
              <a:buFont typeface="Arial"/>
              <a:buChar char="•"/>
            </a:pPr>
            <a:r>
              <a:rPr lang="sv-SE"/>
              <a:t>Inom fotbollen bedrivs allsidig träning med hög aktivitet.</a:t>
            </a:r>
            <a:endParaRPr/>
          </a:p>
          <a:p>
            <a:pPr marL="228600" lvl="0" indent="-228600" algn="l" rtl="0">
              <a:lnSpc>
                <a:spcPct val="90000"/>
              </a:lnSpc>
              <a:spcBef>
                <a:spcPts val="1000"/>
              </a:spcBef>
              <a:spcAft>
                <a:spcPts val="0"/>
              </a:spcAft>
              <a:buClr>
                <a:schemeClr val="dk1"/>
              </a:buClr>
              <a:buSzPts val="2800"/>
              <a:buFont typeface="Arial"/>
              <a:buChar char="•"/>
            </a:pPr>
            <a:r>
              <a:rPr lang="sv-SE"/>
              <a:t>Medicinska råd efterlevs vid sjukdom eller skada.</a:t>
            </a:r>
            <a:endParaRPr/>
          </a:p>
          <a:p>
            <a:pPr marL="228600" lvl="0" indent="-50800" algn="l" rtl="0">
              <a:lnSpc>
                <a:spcPct val="90000"/>
              </a:lnSpc>
              <a:spcBef>
                <a:spcPts val="1000"/>
              </a:spcBef>
              <a:spcAft>
                <a:spcPts val="0"/>
              </a:spcAft>
              <a:buClr>
                <a:schemeClr val="dk1"/>
              </a:buClr>
              <a:buSzPts val="2800"/>
              <a:buNone/>
            </a:pPr>
            <a:endParaRPr/>
          </a:p>
        </p:txBody>
      </p:sp>
      <p:pic>
        <p:nvPicPr>
          <p:cNvPr id="348" name="Google Shape;348;p30"/>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31"/>
          <p:cNvPicPr preferRelativeResize="0">
            <a:picLocks noGrp="1"/>
          </p:cNvPicPr>
          <p:nvPr>
            <p:ph type="body" idx="1"/>
          </p:nvPr>
        </p:nvPicPr>
        <p:blipFill rotWithShape="1">
          <a:blip r:embed="rId3">
            <a:alphaModFix/>
          </a:blip>
          <a:srcRect/>
          <a:stretch/>
        </p:blipFill>
        <p:spPr>
          <a:xfrm>
            <a:off x="3560735" y="118631"/>
            <a:ext cx="5237059" cy="66207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54" name="Google Shape;35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355" name="Google Shape;355;p31"/>
          <p:cNvPicPr preferRelativeResize="0"/>
          <p:nvPr/>
        </p:nvPicPr>
        <p:blipFill rotWithShape="1">
          <a:blip r:embed="rId4">
            <a:alphaModFix/>
          </a:blip>
          <a:srcRect/>
          <a:stretch/>
        </p:blipFill>
        <p:spPr>
          <a:xfrm>
            <a:off x="8399585" y="365125"/>
            <a:ext cx="3079261" cy="4098453"/>
          </a:xfrm>
          <a:prstGeom prst="rect">
            <a:avLst/>
          </a:prstGeom>
          <a:noFill/>
          <a:ln>
            <a:noFill/>
          </a:ln>
        </p:spPr>
      </p:pic>
      <p:sp>
        <p:nvSpPr>
          <p:cNvPr id="356" name="Google Shape;356;p31"/>
          <p:cNvSpPr txBox="1"/>
          <p:nvPr/>
        </p:nvSpPr>
        <p:spPr>
          <a:xfrm>
            <a:off x="8201026" y="4558784"/>
            <a:ext cx="375030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v-SE" sz="1800">
                <a:solidFill>
                  <a:schemeClr val="dk1"/>
                </a:solidFill>
                <a:latin typeface="Calibri"/>
                <a:ea typeface="Calibri"/>
                <a:cs typeface="Calibri"/>
                <a:sym typeface="Calibri"/>
              </a:rPr>
              <a:t>”Möjliggöra för ”time-out”.”</a:t>
            </a:r>
            <a:endParaRPr sz="1800">
              <a:solidFill>
                <a:schemeClr val="dk1"/>
              </a:solidFill>
              <a:latin typeface="Calibri"/>
              <a:ea typeface="Calibri"/>
              <a:cs typeface="Calibri"/>
              <a:sym typeface="Calibri"/>
            </a:endParaRPr>
          </a:p>
        </p:txBody>
      </p:sp>
      <p:sp>
        <p:nvSpPr>
          <p:cNvPr id="357" name="Google Shape;357;p31"/>
          <p:cNvSpPr/>
          <p:nvPr/>
        </p:nvSpPr>
        <p:spPr>
          <a:xfrm>
            <a:off x="416245" y="4939369"/>
            <a:ext cx="1800000" cy="1800000"/>
          </a:xfrm>
          <a:prstGeom prst="ellipse">
            <a:avLst/>
          </a:prstGeom>
          <a:solidFill>
            <a:srgbClr val="C55A1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AUTONOMI</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4: Hållbart idrottande </a:t>
            </a:r>
            <a:endParaRPr/>
          </a:p>
        </p:txBody>
      </p:sp>
      <p:sp>
        <p:nvSpPr>
          <p:cNvPr id="363" name="Google Shape;363;p32"/>
          <p:cNvSpPr txBox="1">
            <a:spLocks noGrp="1"/>
          </p:cNvSpPr>
          <p:nvPr>
            <p:ph type="body" idx="1"/>
          </p:nvPr>
        </p:nvSpPr>
        <p:spPr>
          <a:xfrm>
            <a:off x="838200" y="1825625"/>
            <a:ext cx="987669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a:t>Spelarens liv ses i ett helhetsperspektiv där fotbollen är en av flera delar.</a:t>
            </a:r>
            <a:endParaRPr/>
          </a:p>
          <a:p>
            <a:pPr marL="228600" lvl="0" indent="-228600" algn="l" rtl="0">
              <a:lnSpc>
                <a:spcPct val="90000"/>
              </a:lnSpc>
              <a:spcBef>
                <a:spcPts val="1000"/>
              </a:spcBef>
              <a:spcAft>
                <a:spcPts val="0"/>
              </a:spcAft>
              <a:buClr>
                <a:schemeClr val="dk1"/>
              </a:buClr>
              <a:buSzPts val="2800"/>
              <a:buFont typeface="Arial"/>
              <a:buChar char="•"/>
            </a:pPr>
            <a:r>
              <a:rPr lang="sv-SE" b="1"/>
              <a:t>Fotboll bidrar till att skapa hälsosamma levnadsvanor.</a:t>
            </a:r>
            <a:endParaRPr/>
          </a:p>
          <a:p>
            <a:pPr marL="228600" lvl="0" indent="-228600" algn="l" rtl="0">
              <a:lnSpc>
                <a:spcPct val="90000"/>
              </a:lnSpc>
              <a:spcBef>
                <a:spcPts val="1000"/>
              </a:spcBef>
              <a:spcAft>
                <a:spcPts val="0"/>
              </a:spcAft>
              <a:buClr>
                <a:schemeClr val="dk1"/>
              </a:buClr>
              <a:buSzPts val="2800"/>
              <a:buFont typeface="Arial"/>
              <a:buChar char="•"/>
            </a:pPr>
            <a:r>
              <a:rPr lang="sv-SE"/>
              <a:t>SvFF uppmuntrar till att utöva flera idrotter och fritidsaktiviteter.</a:t>
            </a:r>
            <a:endParaRPr/>
          </a:p>
          <a:p>
            <a:pPr marL="228600" lvl="0" indent="-228600" algn="l" rtl="0">
              <a:lnSpc>
                <a:spcPct val="90000"/>
              </a:lnSpc>
              <a:spcBef>
                <a:spcPts val="1000"/>
              </a:spcBef>
              <a:spcAft>
                <a:spcPts val="0"/>
              </a:spcAft>
              <a:buClr>
                <a:schemeClr val="dk1"/>
              </a:buClr>
              <a:buSzPts val="2800"/>
              <a:buFont typeface="Arial"/>
              <a:buChar char="•"/>
            </a:pPr>
            <a:r>
              <a:rPr lang="sv-SE"/>
              <a:t>Inom fotbollen bedrivs allsidig träning med hög aktivitet.</a:t>
            </a:r>
            <a:endParaRPr/>
          </a:p>
          <a:p>
            <a:pPr marL="228600" lvl="0" indent="-228600" algn="l" rtl="0">
              <a:lnSpc>
                <a:spcPct val="90000"/>
              </a:lnSpc>
              <a:spcBef>
                <a:spcPts val="1000"/>
              </a:spcBef>
              <a:spcAft>
                <a:spcPts val="0"/>
              </a:spcAft>
              <a:buClr>
                <a:schemeClr val="dk1"/>
              </a:buClr>
              <a:buSzPts val="2800"/>
              <a:buFont typeface="Arial"/>
              <a:buChar char="•"/>
            </a:pPr>
            <a:r>
              <a:rPr lang="sv-SE"/>
              <a:t>Medicinska råd efterlevs vid sjukdom eller skada.</a:t>
            </a:r>
            <a:endParaRPr/>
          </a:p>
          <a:p>
            <a:pPr marL="228600" lvl="0" indent="-50800" algn="l" rtl="0">
              <a:lnSpc>
                <a:spcPct val="90000"/>
              </a:lnSpc>
              <a:spcBef>
                <a:spcPts val="1000"/>
              </a:spcBef>
              <a:spcAft>
                <a:spcPts val="0"/>
              </a:spcAft>
              <a:buClr>
                <a:schemeClr val="dk1"/>
              </a:buClr>
              <a:buSzPts val="2800"/>
              <a:buNone/>
            </a:pPr>
            <a:endParaRPr/>
          </a:p>
        </p:txBody>
      </p:sp>
      <p:pic>
        <p:nvPicPr>
          <p:cNvPr id="364" name="Google Shape;364;p32"/>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4: Hållbart idrottande </a:t>
            </a:r>
            <a:endParaRPr/>
          </a:p>
        </p:txBody>
      </p:sp>
      <p:sp>
        <p:nvSpPr>
          <p:cNvPr id="370" name="Google Shape;370;p33"/>
          <p:cNvSpPr txBox="1">
            <a:spLocks noGrp="1"/>
          </p:cNvSpPr>
          <p:nvPr>
            <p:ph type="body" idx="1"/>
          </p:nvPr>
        </p:nvSpPr>
        <p:spPr>
          <a:xfrm>
            <a:off x="838199" y="1825625"/>
            <a:ext cx="1118967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a:t>Spelarens liv ses i ett helhetsperspektiv där fotbollen är en av </a:t>
            </a:r>
            <a:br>
              <a:rPr lang="sv-SE"/>
            </a:br>
            <a:r>
              <a:rPr lang="sv-SE"/>
              <a:t>flera delar.</a:t>
            </a:r>
            <a:endParaRPr/>
          </a:p>
          <a:p>
            <a:pPr marL="228600" lvl="0" indent="-228600" algn="l" rtl="0">
              <a:lnSpc>
                <a:spcPct val="90000"/>
              </a:lnSpc>
              <a:spcBef>
                <a:spcPts val="1000"/>
              </a:spcBef>
              <a:spcAft>
                <a:spcPts val="0"/>
              </a:spcAft>
              <a:buClr>
                <a:schemeClr val="dk1"/>
              </a:buClr>
              <a:buSzPts val="2800"/>
              <a:buFont typeface="Arial"/>
              <a:buChar char="•"/>
            </a:pPr>
            <a:r>
              <a:rPr lang="sv-SE"/>
              <a:t>Fotboll bidrar till att skapa hälsosamma levnadsvanor.</a:t>
            </a:r>
            <a:endParaRPr/>
          </a:p>
          <a:p>
            <a:pPr marL="228600" lvl="0" indent="-228600" algn="l" rtl="0">
              <a:lnSpc>
                <a:spcPct val="90000"/>
              </a:lnSpc>
              <a:spcBef>
                <a:spcPts val="1000"/>
              </a:spcBef>
              <a:spcAft>
                <a:spcPts val="0"/>
              </a:spcAft>
              <a:buClr>
                <a:schemeClr val="dk1"/>
              </a:buClr>
              <a:buSzPts val="2800"/>
              <a:buFont typeface="Arial"/>
              <a:buChar char="•"/>
            </a:pPr>
            <a:r>
              <a:rPr lang="sv-SE" b="1"/>
              <a:t>SvFF uppmuntrar till att utöva flera idrotter och fritidsaktiviteter.</a:t>
            </a:r>
            <a:endParaRPr/>
          </a:p>
          <a:p>
            <a:pPr marL="228600" lvl="0" indent="-228600" algn="l" rtl="0">
              <a:lnSpc>
                <a:spcPct val="90000"/>
              </a:lnSpc>
              <a:spcBef>
                <a:spcPts val="1000"/>
              </a:spcBef>
              <a:spcAft>
                <a:spcPts val="0"/>
              </a:spcAft>
              <a:buClr>
                <a:schemeClr val="dk1"/>
              </a:buClr>
              <a:buSzPts val="2800"/>
              <a:buFont typeface="Arial"/>
              <a:buChar char="•"/>
            </a:pPr>
            <a:r>
              <a:rPr lang="sv-SE"/>
              <a:t>Inom fotbollen bedrivs allsidig träning med hög aktivitet.</a:t>
            </a:r>
            <a:endParaRPr/>
          </a:p>
          <a:p>
            <a:pPr marL="228600" lvl="0" indent="-228600" algn="l" rtl="0">
              <a:lnSpc>
                <a:spcPct val="90000"/>
              </a:lnSpc>
              <a:spcBef>
                <a:spcPts val="1000"/>
              </a:spcBef>
              <a:spcAft>
                <a:spcPts val="0"/>
              </a:spcAft>
              <a:buClr>
                <a:schemeClr val="dk1"/>
              </a:buClr>
              <a:buSzPts val="2800"/>
              <a:buFont typeface="Arial"/>
              <a:buChar char="•"/>
            </a:pPr>
            <a:r>
              <a:rPr lang="sv-SE"/>
              <a:t>Medicinska råd efterlevs vid sjukdom eller skada.</a:t>
            </a:r>
            <a:endParaRPr/>
          </a:p>
          <a:p>
            <a:pPr marL="228600" lvl="0" indent="-50800" algn="l" rtl="0">
              <a:lnSpc>
                <a:spcPct val="90000"/>
              </a:lnSpc>
              <a:spcBef>
                <a:spcPts val="1000"/>
              </a:spcBef>
              <a:spcAft>
                <a:spcPts val="0"/>
              </a:spcAft>
              <a:buClr>
                <a:schemeClr val="dk1"/>
              </a:buClr>
              <a:buSzPts val="2800"/>
              <a:buNone/>
            </a:pPr>
            <a:endParaRPr/>
          </a:p>
        </p:txBody>
      </p:sp>
      <p:pic>
        <p:nvPicPr>
          <p:cNvPr id="371" name="Google Shape;371;p33"/>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4"/>
          <p:cNvSpPr txBox="1">
            <a:spLocks noGrp="1"/>
          </p:cNvSpPr>
          <p:nvPr>
            <p:ph type="body" idx="1"/>
          </p:nvPr>
        </p:nvSpPr>
        <p:spPr>
          <a:xfrm>
            <a:off x="3297117" y="322466"/>
            <a:ext cx="7833945" cy="3388921"/>
          </a:xfrm>
          <a:prstGeom prst="rect">
            <a:avLst/>
          </a:prstGeom>
          <a:noFill/>
          <a:ln>
            <a:noFill/>
          </a:ln>
        </p:spPr>
        <p:txBody>
          <a:bodyPr spcFirstLastPara="1" wrap="square" lIns="91425" tIns="45700" rIns="91425" bIns="45700" anchor="t" anchorCtr="0">
            <a:normAutofit/>
          </a:bodyPr>
          <a:lstStyle/>
          <a:p>
            <a:pPr marL="358775" lvl="0" indent="-358775" algn="l" rtl="0">
              <a:lnSpc>
                <a:spcPct val="90000"/>
              </a:lnSpc>
              <a:spcBef>
                <a:spcPts val="0"/>
              </a:spcBef>
              <a:spcAft>
                <a:spcPts val="0"/>
              </a:spcAft>
              <a:buClr>
                <a:schemeClr val="dk1"/>
              </a:buClr>
              <a:buSzPts val="2800"/>
              <a:buFont typeface="Noto Sans Symbols"/>
              <a:buChar char="⮚"/>
            </a:pPr>
            <a:r>
              <a:rPr lang="sv-SE" i="1">
                <a:latin typeface="Arial"/>
                <a:ea typeface="Arial"/>
                <a:cs typeface="Arial"/>
                <a:sym typeface="Arial"/>
              </a:rPr>
              <a:t>”Att vid 15 års ålder kunna förutse vem som kommer att kunna ta steget från den nationella elitnivån till den internationella ter sig som en närmast omöjlig prognos att ställa.”</a:t>
            </a:r>
            <a:endParaRPr/>
          </a:p>
          <a:p>
            <a:pPr marL="358775" lvl="0" indent="-358775" algn="l" rtl="0">
              <a:lnSpc>
                <a:spcPct val="90000"/>
              </a:lnSpc>
              <a:spcBef>
                <a:spcPts val="1000"/>
              </a:spcBef>
              <a:spcAft>
                <a:spcPts val="0"/>
              </a:spcAft>
              <a:buClr>
                <a:schemeClr val="dk1"/>
              </a:buClr>
              <a:buSzPts val="2800"/>
              <a:buFont typeface="Noto Sans Symbols"/>
              <a:buChar char="⮚"/>
            </a:pPr>
            <a:r>
              <a:rPr lang="sv-SE">
                <a:latin typeface="Arial"/>
                <a:ea typeface="Arial"/>
                <a:cs typeface="Arial"/>
                <a:sym typeface="Arial"/>
              </a:rPr>
              <a:t>Utövat flera idrotter upp i högstadieåldern.</a:t>
            </a:r>
            <a:endParaRPr/>
          </a:p>
          <a:p>
            <a:pPr marL="358775" lvl="0" indent="-358775" algn="l" rtl="0">
              <a:lnSpc>
                <a:spcPct val="90000"/>
              </a:lnSpc>
              <a:spcBef>
                <a:spcPts val="1000"/>
              </a:spcBef>
              <a:spcAft>
                <a:spcPts val="0"/>
              </a:spcAft>
              <a:buClr>
                <a:schemeClr val="dk1"/>
              </a:buClr>
              <a:buSzPts val="2800"/>
              <a:buFont typeface="Noto Sans Symbols"/>
              <a:buChar char="⮚"/>
            </a:pPr>
            <a:r>
              <a:rPr lang="sv-SE">
                <a:latin typeface="Arial"/>
                <a:ea typeface="Arial"/>
                <a:cs typeface="Arial"/>
                <a:sym typeface="Arial"/>
              </a:rPr>
              <a:t>Specialisering/elitsatsning i gymnasieåldern.</a:t>
            </a:r>
            <a:endParaRPr/>
          </a:p>
        </p:txBody>
      </p:sp>
      <p:pic>
        <p:nvPicPr>
          <p:cNvPr id="378" name="Google Shape;378;p34"/>
          <p:cNvPicPr preferRelativeResize="0"/>
          <p:nvPr/>
        </p:nvPicPr>
        <p:blipFill rotWithShape="1">
          <a:blip r:embed="rId3">
            <a:alphaModFix/>
          </a:blip>
          <a:srcRect/>
          <a:stretch/>
        </p:blipFill>
        <p:spPr>
          <a:xfrm>
            <a:off x="238474" y="150724"/>
            <a:ext cx="2970718" cy="4224722"/>
          </a:xfrm>
          <a:prstGeom prst="rect">
            <a:avLst/>
          </a:prstGeom>
          <a:noFill/>
          <a:ln>
            <a:noFill/>
          </a:ln>
        </p:spPr>
      </p:pic>
      <p:pic>
        <p:nvPicPr>
          <p:cNvPr id="379" name="Google Shape;379;p34"/>
          <p:cNvPicPr preferRelativeResize="0"/>
          <p:nvPr/>
        </p:nvPicPr>
        <p:blipFill rotWithShape="1">
          <a:blip r:embed="rId4">
            <a:alphaModFix/>
          </a:blip>
          <a:srcRect/>
          <a:stretch/>
        </p:blipFill>
        <p:spPr>
          <a:xfrm>
            <a:off x="9878670" y="3816018"/>
            <a:ext cx="2212094" cy="2979251"/>
          </a:xfrm>
          <a:prstGeom prst="rect">
            <a:avLst/>
          </a:prstGeom>
          <a:noFill/>
          <a:ln>
            <a:noFill/>
          </a:ln>
        </p:spPr>
      </p:pic>
      <p:sp>
        <p:nvSpPr>
          <p:cNvPr id="380" name="Google Shape;380;p34"/>
          <p:cNvSpPr txBox="1"/>
          <p:nvPr/>
        </p:nvSpPr>
        <p:spPr>
          <a:xfrm>
            <a:off x="238474" y="4989119"/>
            <a:ext cx="9072600" cy="1385400"/>
          </a:xfrm>
          <a:prstGeom prst="rect">
            <a:avLst/>
          </a:prstGeom>
          <a:noFill/>
          <a:ln>
            <a:noFill/>
          </a:ln>
        </p:spPr>
        <p:txBody>
          <a:bodyPr spcFirstLastPara="1" wrap="square" lIns="91425" tIns="45700" rIns="91425" bIns="45700" anchor="t" anchorCtr="0">
            <a:spAutoFit/>
          </a:bodyPr>
          <a:lstStyle/>
          <a:p>
            <a:pPr marL="358775" marR="0" lvl="0" indent="-358775" algn="l" rtl="0">
              <a:spcBef>
                <a:spcPts val="0"/>
              </a:spcBef>
              <a:spcAft>
                <a:spcPts val="0"/>
              </a:spcAft>
              <a:buClr>
                <a:schemeClr val="dk1"/>
              </a:buClr>
              <a:buSzPts val="2800"/>
              <a:buFont typeface="Noto Sans Symbols"/>
              <a:buChar char="⮚"/>
            </a:pPr>
            <a:r>
              <a:rPr lang="sv-SE" sz="2800">
                <a:solidFill>
                  <a:schemeClr val="dk1"/>
                </a:solidFill>
                <a:latin typeface="Arial"/>
                <a:ea typeface="Arial"/>
                <a:cs typeface="Arial"/>
                <a:sym typeface="Arial"/>
              </a:rPr>
              <a:t>Bompa och Buzzichelli menar att specialisera sig vid 14-16 år för att prestera vid 22-26 år avseende fotboll.</a:t>
            </a:r>
            <a:endParaRPr/>
          </a:p>
          <a:p>
            <a:pPr marL="358775" marR="0" lvl="0" indent="-180975" algn="l" rtl="0">
              <a:spcBef>
                <a:spcPts val="0"/>
              </a:spcBef>
              <a:spcAft>
                <a:spcPts val="0"/>
              </a:spcAft>
              <a:buClr>
                <a:schemeClr val="dk1"/>
              </a:buClr>
              <a:buSzPts val="2800"/>
              <a:buFont typeface="Noto Sans Symbols"/>
              <a:buNone/>
            </a:pPr>
            <a:endParaRPr sz="2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xEl>
                                              <p:pRg st="0" end="0"/>
                                            </p:txEl>
                                          </p:spTgt>
                                        </p:tgtEl>
                                        <p:attrNameLst>
                                          <p:attrName>style.visibility</p:attrName>
                                        </p:attrNameLst>
                                      </p:cBhvr>
                                      <p:to>
                                        <p:strVal val="visible"/>
                                      </p:to>
                                    </p:set>
                                    <p:animEffect transition="in" filter="fade">
                                      <p:cBhvr>
                                        <p:cTn id="7" dur="500"/>
                                        <p:tgtEl>
                                          <p:spTgt spid="3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
                                            <p:txEl>
                                              <p:pRg st="1" end="1"/>
                                            </p:txEl>
                                          </p:spTgt>
                                        </p:tgtEl>
                                        <p:attrNameLst>
                                          <p:attrName>style.visibility</p:attrName>
                                        </p:attrNameLst>
                                      </p:cBhvr>
                                      <p:to>
                                        <p:strVal val="visible"/>
                                      </p:to>
                                    </p:set>
                                    <p:animEffect transition="in" filter="fade">
                                      <p:cBhvr>
                                        <p:cTn id="12" dur="500"/>
                                        <p:tgtEl>
                                          <p:spTgt spid="3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7">
                                            <p:txEl>
                                              <p:pRg st="2" end="2"/>
                                            </p:txEl>
                                          </p:spTgt>
                                        </p:tgtEl>
                                        <p:attrNameLst>
                                          <p:attrName>style.visibility</p:attrName>
                                        </p:attrNameLst>
                                      </p:cBhvr>
                                      <p:to>
                                        <p:strVal val="visible"/>
                                      </p:to>
                                    </p:set>
                                    <p:animEffect transition="in" filter="fade">
                                      <p:cBhvr>
                                        <p:cTn id="17" dur="500"/>
                                        <p:tgtEl>
                                          <p:spTgt spid="3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9"/>
                                        </p:tgtEl>
                                        <p:attrNameLst>
                                          <p:attrName>style.visibility</p:attrName>
                                        </p:attrNameLst>
                                      </p:cBhvr>
                                      <p:to>
                                        <p:strVal val="visible"/>
                                      </p:to>
                                    </p:set>
                                    <p:animEffect transition="in" filter="fade">
                                      <p:cBhvr>
                                        <p:cTn id="22" dur="5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i="1">
                <a:latin typeface="Arial Black"/>
                <a:ea typeface="Arial Black"/>
                <a:cs typeface="Arial Black"/>
                <a:sym typeface="Arial Black"/>
              </a:rPr>
              <a:t>”Den svenska modellen”</a:t>
            </a:r>
            <a:endParaRPr/>
          </a:p>
        </p:txBody>
      </p:sp>
      <p:pic>
        <p:nvPicPr>
          <p:cNvPr id="387" name="Google Shape;387;p35"/>
          <p:cNvPicPr preferRelativeResize="0"/>
          <p:nvPr/>
        </p:nvPicPr>
        <p:blipFill rotWithShape="1">
          <a:blip r:embed="rId3">
            <a:alphaModFix/>
          </a:blip>
          <a:srcRect/>
          <a:stretch/>
        </p:blipFill>
        <p:spPr>
          <a:xfrm>
            <a:off x="1384716" y="1433444"/>
            <a:ext cx="6586976" cy="517847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88" name="Google Shape;388;p35"/>
          <p:cNvSpPr/>
          <p:nvPr/>
        </p:nvSpPr>
        <p:spPr>
          <a:xfrm>
            <a:off x="1384716" y="1469402"/>
            <a:ext cx="4137690" cy="4240573"/>
          </a:xfrm>
          <a:prstGeom prst="rect">
            <a:avLst/>
          </a:prstGeom>
          <a:noFill/>
          <a:ln w="3810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9" name="Google Shape;389;p35"/>
          <p:cNvPicPr preferRelativeResize="0"/>
          <p:nvPr/>
        </p:nvPicPr>
        <p:blipFill rotWithShape="1">
          <a:blip r:embed="rId4">
            <a:alphaModFix/>
          </a:blip>
          <a:srcRect/>
          <a:stretch/>
        </p:blipFill>
        <p:spPr>
          <a:xfrm>
            <a:off x="6669596" y="1996245"/>
            <a:ext cx="4062980" cy="2291082"/>
          </a:xfrm>
          <a:prstGeom prst="rect">
            <a:avLst/>
          </a:prstGeom>
          <a:noFill/>
          <a:ln>
            <a:noFill/>
          </a:ln>
        </p:spPr>
      </p:pic>
      <p:pic>
        <p:nvPicPr>
          <p:cNvPr id="390" name="Google Shape;390;p35"/>
          <p:cNvPicPr preferRelativeResize="0"/>
          <p:nvPr/>
        </p:nvPicPr>
        <p:blipFill rotWithShape="1">
          <a:blip r:embed="rId5">
            <a:alphaModFix/>
          </a:blip>
          <a:srcRect/>
          <a:stretch/>
        </p:blipFill>
        <p:spPr>
          <a:xfrm>
            <a:off x="9491808" y="3586459"/>
            <a:ext cx="2212094" cy="29792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fade">
                                      <p:cBhvr>
                                        <p:cTn id="12" dur="500"/>
                                        <p:tgtEl>
                                          <p:spTgt spid="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0"/>
                                        </p:tgtEl>
                                        <p:attrNameLst>
                                          <p:attrName>style.visibility</p:attrName>
                                        </p:attrNameLst>
                                      </p:cBhvr>
                                      <p:to>
                                        <p:strVal val="visible"/>
                                      </p:to>
                                    </p:set>
                                    <p:animEffect transition="in" filter="fade">
                                      <p:cBhvr>
                                        <p:cTn id="17"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396" name="Google Shape;396;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37"/>
          <p:cNvPicPr preferRelativeResize="0"/>
          <p:nvPr/>
        </p:nvPicPr>
        <p:blipFill rotWithShape="1">
          <a:blip r:embed="rId3">
            <a:alphaModFix/>
          </a:blip>
          <a:srcRect b="18541"/>
          <a:stretch/>
        </p:blipFill>
        <p:spPr>
          <a:xfrm>
            <a:off x="1245149" y="254160"/>
            <a:ext cx="9915219" cy="634968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03" name="Google Shape;403;p37"/>
          <p:cNvPicPr preferRelativeResize="0">
            <a:picLocks noGrp="1"/>
          </p:cNvPicPr>
          <p:nvPr>
            <p:ph type="body" idx="1"/>
          </p:nvPr>
        </p:nvPicPr>
        <p:blipFill rotWithShape="1">
          <a:blip r:embed="rId4">
            <a:alphaModFix/>
          </a:blip>
          <a:srcRect/>
          <a:stretch/>
        </p:blipFill>
        <p:spPr>
          <a:xfrm>
            <a:off x="8580822" y="990854"/>
            <a:ext cx="1468596" cy="2928413"/>
          </a:xfrm>
          <a:prstGeom prst="rect">
            <a:avLst/>
          </a:prstGeom>
          <a:noFill/>
          <a:ln>
            <a:noFill/>
          </a:ln>
        </p:spPr>
      </p:pic>
      <p:pic>
        <p:nvPicPr>
          <p:cNvPr id="404" name="Google Shape;404;p37"/>
          <p:cNvPicPr preferRelativeResize="0"/>
          <p:nvPr/>
        </p:nvPicPr>
        <p:blipFill rotWithShape="1">
          <a:blip r:embed="rId5">
            <a:alphaModFix/>
          </a:blip>
          <a:srcRect l="14497" r="21047"/>
          <a:stretch/>
        </p:blipFill>
        <p:spPr>
          <a:xfrm>
            <a:off x="5854227" y="990854"/>
            <a:ext cx="1615645" cy="2928414"/>
          </a:xfrm>
          <a:prstGeom prst="rect">
            <a:avLst/>
          </a:prstGeom>
          <a:noFill/>
          <a:ln>
            <a:noFill/>
          </a:ln>
        </p:spPr>
      </p:pic>
      <p:pic>
        <p:nvPicPr>
          <p:cNvPr id="405" name="Google Shape;405;p37"/>
          <p:cNvPicPr preferRelativeResize="0"/>
          <p:nvPr/>
        </p:nvPicPr>
        <p:blipFill rotWithShape="1">
          <a:blip r:embed="rId6">
            <a:alphaModFix/>
          </a:blip>
          <a:srcRect l="25285"/>
          <a:stretch/>
        </p:blipFill>
        <p:spPr>
          <a:xfrm>
            <a:off x="4196861" y="1027906"/>
            <a:ext cx="1515407" cy="2891362"/>
          </a:xfrm>
          <a:prstGeom prst="rect">
            <a:avLst/>
          </a:prstGeom>
          <a:noFill/>
          <a:ln>
            <a:noFill/>
          </a:ln>
        </p:spPr>
      </p:pic>
      <p:pic>
        <p:nvPicPr>
          <p:cNvPr id="406" name="Google Shape;406;p37"/>
          <p:cNvPicPr preferRelativeResize="0"/>
          <p:nvPr/>
        </p:nvPicPr>
        <p:blipFill rotWithShape="1">
          <a:blip r:embed="rId7">
            <a:alphaModFix/>
          </a:blip>
          <a:srcRect l="32973" r="28713"/>
          <a:stretch/>
        </p:blipFill>
        <p:spPr>
          <a:xfrm>
            <a:off x="2410566" y="1012530"/>
            <a:ext cx="1615645" cy="29284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4: Hållbart idrottande </a:t>
            </a:r>
            <a:endParaRPr/>
          </a:p>
        </p:txBody>
      </p:sp>
      <p:sp>
        <p:nvSpPr>
          <p:cNvPr id="412" name="Google Shape;412;p38"/>
          <p:cNvSpPr txBox="1">
            <a:spLocks noGrp="1"/>
          </p:cNvSpPr>
          <p:nvPr>
            <p:ph type="body" idx="1"/>
          </p:nvPr>
        </p:nvSpPr>
        <p:spPr>
          <a:xfrm>
            <a:off x="838199" y="1825625"/>
            <a:ext cx="1118967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a:t>Spelarens liv ses i ett helhetsperspektiv där fotbollen är en av </a:t>
            </a:r>
            <a:br>
              <a:rPr lang="sv-SE"/>
            </a:br>
            <a:r>
              <a:rPr lang="sv-SE"/>
              <a:t>flera delar.</a:t>
            </a:r>
            <a:endParaRPr/>
          </a:p>
          <a:p>
            <a:pPr marL="228600" lvl="0" indent="-228600" algn="l" rtl="0">
              <a:lnSpc>
                <a:spcPct val="90000"/>
              </a:lnSpc>
              <a:spcBef>
                <a:spcPts val="1000"/>
              </a:spcBef>
              <a:spcAft>
                <a:spcPts val="0"/>
              </a:spcAft>
              <a:buClr>
                <a:schemeClr val="dk1"/>
              </a:buClr>
              <a:buSzPts val="2800"/>
              <a:buFont typeface="Arial"/>
              <a:buChar char="•"/>
            </a:pPr>
            <a:r>
              <a:rPr lang="sv-SE"/>
              <a:t>Fotboll bidrar till att skapa hälsosamma levnadsvanor.</a:t>
            </a:r>
            <a:endParaRPr/>
          </a:p>
          <a:p>
            <a:pPr marL="228600" lvl="0" indent="-228600" algn="l" rtl="0">
              <a:lnSpc>
                <a:spcPct val="90000"/>
              </a:lnSpc>
              <a:spcBef>
                <a:spcPts val="1000"/>
              </a:spcBef>
              <a:spcAft>
                <a:spcPts val="0"/>
              </a:spcAft>
              <a:buClr>
                <a:schemeClr val="dk1"/>
              </a:buClr>
              <a:buSzPts val="2800"/>
              <a:buFont typeface="Arial"/>
              <a:buChar char="•"/>
            </a:pPr>
            <a:r>
              <a:rPr lang="sv-SE"/>
              <a:t>SvFF uppmuntrar till att utöva flera idrotter och fritidsaktiviteter.</a:t>
            </a:r>
            <a:endParaRPr/>
          </a:p>
          <a:p>
            <a:pPr marL="228600" lvl="0" indent="-228600" algn="l" rtl="0">
              <a:lnSpc>
                <a:spcPct val="90000"/>
              </a:lnSpc>
              <a:spcBef>
                <a:spcPts val="1000"/>
              </a:spcBef>
              <a:spcAft>
                <a:spcPts val="0"/>
              </a:spcAft>
              <a:buClr>
                <a:schemeClr val="dk1"/>
              </a:buClr>
              <a:buSzPts val="2800"/>
              <a:buFont typeface="Arial"/>
              <a:buChar char="•"/>
            </a:pPr>
            <a:r>
              <a:rPr lang="sv-SE" b="1"/>
              <a:t>Inom fotbollen bedrivs allsidig träning med hög aktivitet.</a:t>
            </a:r>
            <a:endParaRPr/>
          </a:p>
          <a:p>
            <a:pPr marL="228600" lvl="0" indent="-228600" algn="l" rtl="0">
              <a:lnSpc>
                <a:spcPct val="90000"/>
              </a:lnSpc>
              <a:spcBef>
                <a:spcPts val="1000"/>
              </a:spcBef>
              <a:spcAft>
                <a:spcPts val="0"/>
              </a:spcAft>
              <a:buClr>
                <a:schemeClr val="dk1"/>
              </a:buClr>
              <a:buSzPts val="2800"/>
              <a:buFont typeface="Arial"/>
              <a:buChar char="•"/>
            </a:pPr>
            <a:r>
              <a:rPr lang="sv-SE"/>
              <a:t>Medicinska råd efterlevs vid sjukdom eller skada.</a:t>
            </a:r>
            <a:endParaRPr/>
          </a:p>
          <a:p>
            <a:pPr marL="228600" lvl="0" indent="-50800" algn="l" rtl="0">
              <a:lnSpc>
                <a:spcPct val="90000"/>
              </a:lnSpc>
              <a:spcBef>
                <a:spcPts val="1000"/>
              </a:spcBef>
              <a:spcAft>
                <a:spcPts val="0"/>
              </a:spcAft>
              <a:buClr>
                <a:schemeClr val="dk1"/>
              </a:buClr>
              <a:buSzPts val="2800"/>
              <a:buNone/>
            </a:pPr>
            <a:endParaRPr/>
          </a:p>
        </p:txBody>
      </p:sp>
      <p:pic>
        <p:nvPicPr>
          <p:cNvPr id="413" name="Google Shape;413;p38"/>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af64913cc9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a:latin typeface="Arial Black"/>
                <a:ea typeface="Arial Black"/>
                <a:cs typeface="Arial Black"/>
                <a:sym typeface="Arial Black"/>
              </a:rPr>
              <a:t>Mentimeter, vad tycker ni?</a:t>
            </a:r>
            <a:endParaRPr>
              <a:latin typeface="Arial Black"/>
              <a:ea typeface="Arial Black"/>
              <a:cs typeface="Arial Black"/>
              <a:sym typeface="Arial Black"/>
            </a:endParaRPr>
          </a:p>
        </p:txBody>
      </p:sp>
      <p:sp>
        <p:nvSpPr>
          <p:cNvPr id="116" name="Google Shape;116;g2af64913cc9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Barn </a:t>
            </a:r>
            <a:r>
              <a:rPr lang="sv-SE" u="sng">
                <a:latin typeface="Arial Black"/>
                <a:ea typeface="Arial Black"/>
                <a:cs typeface="Arial Black"/>
                <a:sym typeface="Arial Black"/>
              </a:rPr>
              <a:t>behöver</a:t>
            </a:r>
            <a:r>
              <a:rPr lang="sv-SE">
                <a:latin typeface="Arial Black"/>
                <a:ea typeface="Arial Black"/>
                <a:cs typeface="Arial Black"/>
                <a:sym typeface="Arial Black"/>
              </a:rPr>
              <a:t> och klarar allsidig träning bättre!</a:t>
            </a:r>
            <a:endParaRPr/>
          </a:p>
        </p:txBody>
      </p:sp>
      <p:sp>
        <p:nvSpPr>
          <p:cNvPr id="419" name="Google Shape;419;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sv-SE"/>
              <a:t>Undvik enformig träning då den…</a:t>
            </a:r>
            <a:endParaRPr/>
          </a:p>
          <a:p>
            <a:pPr marL="685800" lvl="1" indent="-228600" algn="l" rtl="0">
              <a:lnSpc>
                <a:spcPct val="90000"/>
              </a:lnSpc>
              <a:spcBef>
                <a:spcPts val="500"/>
              </a:spcBef>
              <a:spcAft>
                <a:spcPts val="0"/>
              </a:spcAft>
              <a:buClr>
                <a:schemeClr val="dk1"/>
              </a:buClr>
              <a:buSzPts val="2800"/>
              <a:buChar char="•"/>
            </a:pPr>
            <a:r>
              <a:rPr lang="sv-SE" sz="2800"/>
              <a:t>Hämmar motorisk utveckling.</a:t>
            </a:r>
            <a:endParaRPr/>
          </a:p>
          <a:p>
            <a:pPr marL="685800" lvl="1" indent="-228600" algn="l" rtl="0">
              <a:lnSpc>
                <a:spcPct val="90000"/>
              </a:lnSpc>
              <a:spcBef>
                <a:spcPts val="500"/>
              </a:spcBef>
              <a:spcAft>
                <a:spcPts val="0"/>
              </a:spcAft>
              <a:buClr>
                <a:schemeClr val="dk1"/>
              </a:buClr>
              <a:buSzPts val="2800"/>
              <a:buChar char="•"/>
            </a:pPr>
            <a:r>
              <a:rPr lang="sv-SE" sz="2800"/>
              <a:t>Ökar risken för förslitningsskador.</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800"/>
              <a:buChar char="•"/>
            </a:pPr>
            <a:r>
              <a:rPr lang="sv-SE"/>
              <a:t>Studie som undersökt barn och ungdomar (&lt;18år) visar på att KOMBINATIONSTRÄNING är effektivare än enbart STYRKETRÄNING för utveckling specifika prestationsmått och fysisk kvaliteteter bl.a. kraftutveckling. </a:t>
            </a:r>
            <a:r>
              <a:rPr lang="sv-SE" sz="1800"/>
              <a:t>(</a:t>
            </a:r>
            <a:r>
              <a:rPr lang="sv-SE" sz="1800" b="0" i="0">
                <a:solidFill>
                  <a:srgbClr val="000000"/>
                </a:solidFill>
                <a:latin typeface="Arial"/>
                <a:ea typeface="Arial"/>
                <a:cs typeface="Arial"/>
                <a:sym typeface="Arial"/>
              </a:rPr>
              <a:t>Gäblet et al. 2018; Schumann et al. 2021)</a:t>
            </a:r>
            <a:br>
              <a:rPr lang="sv-SE"/>
            </a:br>
            <a:endParaRPr/>
          </a:p>
        </p:txBody>
      </p:sp>
      <p:pic>
        <p:nvPicPr>
          <p:cNvPr id="420" name="Google Shape;420;p39"/>
          <p:cNvPicPr preferRelativeResize="0"/>
          <p:nvPr/>
        </p:nvPicPr>
        <p:blipFill rotWithShape="1">
          <a:blip r:embed="rId3">
            <a:alphaModFix/>
          </a:blip>
          <a:srcRect/>
          <a:stretch/>
        </p:blipFill>
        <p:spPr>
          <a:xfrm>
            <a:off x="7473462" y="1160584"/>
            <a:ext cx="4216399" cy="2371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27" name="Google Shape;427;p40"/>
          <p:cNvSpPr txBox="1">
            <a:spLocks noGrp="1"/>
          </p:cNvSpPr>
          <p:nvPr>
            <p:ph type="body" idx="1"/>
          </p:nvPr>
        </p:nvSpPr>
        <p:spPr>
          <a:xfrm>
            <a:off x="334078" y="5186529"/>
            <a:ext cx="11598424"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p:txBody>
      </p:sp>
      <p:pic>
        <p:nvPicPr>
          <p:cNvPr id="428" name="Google Shape;428;p40"/>
          <p:cNvPicPr preferRelativeResize="0"/>
          <p:nvPr/>
        </p:nvPicPr>
        <p:blipFill rotWithShape="1">
          <a:blip r:embed="rId3">
            <a:alphaModFix/>
          </a:blip>
          <a:srcRect/>
          <a:stretch/>
        </p:blipFill>
        <p:spPr>
          <a:xfrm>
            <a:off x="1392116" y="385352"/>
            <a:ext cx="5935402" cy="459659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pic>
        <p:nvPicPr>
          <p:cNvPr id="429" name="Google Shape;429;p40"/>
          <p:cNvPicPr preferRelativeResize="0"/>
          <p:nvPr/>
        </p:nvPicPr>
        <p:blipFill rotWithShape="1">
          <a:blip r:embed="rId4">
            <a:alphaModFix/>
          </a:blip>
          <a:srcRect/>
          <a:stretch/>
        </p:blipFill>
        <p:spPr>
          <a:xfrm>
            <a:off x="8116889" y="417879"/>
            <a:ext cx="3236911" cy="43594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fade">
                                      <p:cBhvr>
                                        <p:cTn id="7" dur="5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4: Hållbart idrottande </a:t>
            </a:r>
            <a:endParaRPr/>
          </a:p>
        </p:txBody>
      </p:sp>
      <p:sp>
        <p:nvSpPr>
          <p:cNvPr id="435" name="Google Shape;435;p41"/>
          <p:cNvSpPr txBox="1">
            <a:spLocks noGrp="1"/>
          </p:cNvSpPr>
          <p:nvPr>
            <p:ph type="body" idx="1"/>
          </p:nvPr>
        </p:nvSpPr>
        <p:spPr>
          <a:xfrm>
            <a:off x="838199" y="1825625"/>
            <a:ext cx="1118967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a:t>Spelarens liv ses i ett helhetsperspektiv där fotbollen är en av </a:t>
            </a:r>
            <a:br>
              <a:rPr lang="sv-SE"/>
            </a:br>
            <a:r>
              <a:rPr lang="sv-SE"/>
              <a:t>flera delar.</a:t>
            </a:r>
            <a:endParaRPr/>
          </a:p>
          <a:p>
            <a:pPr marL="228600" lvl="0" indent="-228600" algn="l" rtl="0">
              <a:lnSpc>
                <a:spcPct val="90000"/>
              </a:lnSpc>
              <a:spcBef>
                <a:spcPts val="1000"/>
              </a:spcBef>
              <a:spcAft>
                <a:spcPts val="0"/>
              </a:spcAft>
              <a:buClr>
                <a:schemeClr val="dk1"/>
              </a:buClr>
              <a:buSzPts val="2800"/>
              <a:buFont typeface="Arial"/>
              <a:buChar char="•"/>
            </a:pPr>
            <a:r>
              <a:rPr lang="sv-SE"/>
              <a:t>Fotboll bidrar till att skapa hälsosamma levnadsvanor.</a:t>
            </a:r>
            <a:endParaRPr/>
          </a:p>
          <a:p>
            <a:pPr marL="228600" lvl="0" indent="-228600" algn="l" rtl="0">
              <a:lnSpc>
                <a:spcPct val="90000"/>
              </a:lnSpc>
              <a:spcBef>
                <a:spcPts val="1000"/>
              </a:spcBef>
              <a:spcAft>
                <a:spcPts val="0"/>
              </a:spcAft>
              <a:buClr>
                <a:schemeClr val="dk1"/>
              </a:buClr>
              <a:buSzPts val="2800"/>
              <a:buFont typeface="Arial"/>
              <a:buChar char="•"/>
            </a:pPr>
            <a:r>
              <a:rPr lang="sv-SE"/>
              <a:t>SvFF uppmuntrar till att utöva flera idrotter och fritidsaktiviteter.</a:t>
            </a:r>
            <a:endParaRPr/>
          </a:p>
          <a:p>
            <a:pPr marL="228600" lvl="0" indent="-228600" algn="l" rtl="0">
              <a:lnSpc>
                <a:spcPct val="90000"/>
              </a:lnSpc>
              <a:spcBef>
                <a:spcPts val="1000"/>
              </a:spcBef>
              <a:spcAft>
                <a:spcPts val="0"/>
              </a:spcAft>
              <a:buClr>
                <a:schemeClr val="dk1"/>
              </a:buClr>
              <a:buSzPts val="2800"/>
              <a:buFont typeface="Arial"/>
              <a:buChar char="•"/>
            </a:pPr>
            <a:r>
              <a:rPr lang="sv-SE"/>
              <a:t>Inom fotbollen bedrivs allsidig träning med hög aktivitet.</a:t>
            </a:r>
            <a:endParaRPr/>
          </a:p>
          <a:p>
            <a:pPr marL="228600" lvl="0" indent="-228600" algn="l" rtl="0">
              <a:lnSpc>
                <a:spcPct val="90000"/>
              </a:lnSpc>
              <a:spcBef>
                <a:spcPts val="1000"/>
              </a:spcBef>
              <a:spcAft>
                <a:spcPts val="0"/>
              </a:spcAft>
              <a:buClr>
                <a:schemeClr val="dk1"/>
              </a:buClr>
              <a:buSzPts val="2800"/>
              <a:buFont typeface="Arial"/>
              <a:buChar char="•"/>
            </a:pPr>
            <a:r>
              <a:rPr lang="sv-SE" b="1"/>
              <a:t>Medicinska råd efterlevs vid sjukdom eller skada.</a:t>
            </a:r>
            <a:endParaRPr/>
          </a:p>
          <a:p>
            <a:pPr marL="228600" lvl="0" indent="-50800" algn="l" rtl="0">
              <a:lnSpc>
                <a:spcPct val="90000"/>
              </a:lnSpc>
              <a:spcBef>
                <a:spcPts val="1000"/>
              </a:spcBef>
              <a:spcAft>
                <a:spcPts val="0"/>
              </a:spcAft>
              <a:buClr>
                <a:schemeClr val="dk1"/>
              </a:buClr>
              <a:buSzPts val="2800"/>
              <a:buNone/>
            </a:pPr>
            <a:endParaRPr/>
          </a:p>
        </p:txBody>
      </p:sp>
      <p:pic>
        <p:nvPicPr>
          <p:cNvPr id="436" name="Google Shape;436;p41"/>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5: Fair Play</a:t>
            </a:r>
            <a:endParaRPr>
              <a:latin typeface="Arial Black"/>
              <a:ea typeface="Arial Black"/>
              <a:cs typeface="Arial Black"/>
              <a:sym typeface="Arial Black"/>
            </a:endParaRPr>
          </a:p>
        </p:txBody>
      </p:sp>
      <p:sp>
        <p:nvSpPr>
          <p:cNvPr id="442" name="Google Shape;442;p42"/>
          <p:cNvSpPr txBox="1">
            <a:spLocks noGrp="1"/>
          </p:cNvSpPr>
          <p:nvPr>
            <p:ph type="body" idx="1"/>
          </p:nvPr>
        </p:nvSpPr>
        <p:spPr>
          <a:xfrm>
            <a:off x="838200" y="1825625"/>
            <a:ext cx="987669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a:t>Vi vill varandras framgång.</a:t>
            </a:r>
            <a:endParaRPr/>
          </a:p>
          <a:p>
            <a:pPr marL="228600" lvl="0" indent="-228600" algn="l" rtl="0">
              <a:lnSpc>
                <a:spcPct val="90000"/>
              </a:lnSpc>
              <a:spcBef>
                <a:spcPts val="1000"/>
              </a:spcBef>
              <a:spcAft>
                <a:spcPts val="0"/>
              </a:spcAft>
              <a:buClr>
                <a:schemeClr val="dk1"/>
              </a:buClr>
              <a:buSzPts val="2800"/>
              <a:buFont typeface="Arial"/>
              <a:buChar char="•"/>
            </a:pPr>
            <a:r>
              <a:rPr lang="sv-SE"/>
              <a:t>Respekt visas för att föreningar och individer har olika förutsättningar.</a:t>
            </a:r>
            <a:endParaRPr/>
          </a:p>
          <a:p>
            <a:pPr marL="228600" lvl="0" indent="-228600" algn="l" rtl="0">
              <a:lnSpc>
                <a:spcPct val="90000"/>
              </a:lnSpc>
              <a:spcBef>
                <a:spcPts val="1000"/>
              </a:spcBef>
              <a:spcAft>
                <a:spcPts val="0"/>
              </a:spcAft>
              <a:buClr>
                <a:schemeClr val="dk1"/>
              </a:buClr>
              <a:buSzPts val="2800"/>
              <a:buFont typeface="Arial"/>
              <a:buChar char="•"/>
            </a:pPr>
            <a:r>
              <a:rPr lang="sv-SE"/>
              <a:t>Diskriminering, trakasserier och mobbning ska aktivt motverkas. </a:t>
            </a:r>
            <a:endParaRPr/>
          </a:p>
          <a:p>
            <a:pPr marL="228600" lvl="0" indent="-228600" algn="l" rtl="0">
              <a:lnSpc>
                <a:spcPct val="90000"/>
              </a:lnSpc>
              <a:spcBef>
                <a:spcPts val="1000"/>
              </a:spcBef>
              <a:spcAft>
                <a:spcPts val="0"/>
              </a:spcAft>
              <a:buClr>
                <a:schemeClr val="dk1"/>
              </a:buClr>
              <a:buSzPts val="2800"/>
              <a:buFont typeface="Arial"/>
              <a:buChar char="•"/>
            </a:pPr>
            <a:r>
              <a:rPr lang="sv-SE"/>
              <a:t>Vuxna är goda förebilder för barn och ungdomar. </a:t>
            </a:r>
            <a:endParaRPr/>
          </a:p>
          <a:p>
            <a:pPr marL="228600" lvl="0" indent="-228600" algn="l" rtl="0">
              <a:lnSpc>
                <a:spcPct val="90000"/>
              </a:lnSpc>
              <a:spcBef>
                <a:spcPts val="1000"/>
              </a:spcBef>
              <a:spcAft>
                <a:spcPts val="0"/>
              </a:spcAft>
              <a:buClr>
                <a:schemeClr val="dk1"/>
              </a:buClr>
              <a:buSzPts val="2800"/>
              <a:buFont typeface="Arial"/>
              <a:buChar char="•"/>
            </a:pPr>
            <a:r>
              <a:rPr lang="sv-SE"/>
              <a:t>Fotbollens regler efterlevs och domarens beslut respekteras.</a:t>
            </a:r>
            <a:endParaRPr/>
          </a:p>
          <a:p>
            <a:pPr marL="228600" lvl="0" indent="-50800" algn="l" rtl="0">
              <a:lnSpc>
                <a:spcPct val="90000"/>
              </a:lnSpc>
              <a:spcBef>
                <a:spcPts val="1000"/>
              </a:spcBef>
              <a:spcAft>
                <a:spcPts val="0"/>
              </a:spcAft>
              <a:buClr>
                <a:schemeClr val="dk1"/>
              </a:buClr>
              <a:buSzPts val="2800"/>
              <a:buFont typeface="Arial"/>
              <a:buNone/>
            </a:pPr>
            <a:endParaRPr/>
          </a:p>
        </p:txBody>
      </p:sp>
      <p:pic>
        <p:nvPicPr>
          <p:cNvPr id="443" name="Google Shape;443;p42"/>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4"/>
          <p:cNvSpPr txBox="1">
            <a:spLocks noGrp="1"/>
          </p:cNvSpPr>
          <p:nvPr>
            <p:ph type="ctrTitle"/>
          </p:nvPr>
        </p:nvSpPr>
        <p:spPr>
          <a:xfrm>
            <a:off x="4862146" y="1148740"/>
            <a:ext cx="5735515"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Black"/>
              <a:buNone/>
            </a:pPr>
            <a:r>
              <a:rPr lang="sv-SE">
                <a:latin typeface="Arial Black"/>
                <a:ea typeface="Arial Black"/>
                <a:cs typeface="Arial Black"/>
                <a:sym typeface="Arial Black"/>
              </a:rPr>
              <a:t>RIL 5: FAIR PLAY</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449" name="Google Shape;449;p44"/>
          <p:cNvSpPr txBox="1">
            <a:spLocks noGrp="1"/>
          </p:cNvSpPr>
          <p:nvPr>
            <p:ph type="subTitle" idx="1"/>
          </p:nvPr>
        </p:nvSpPr>
        <p:spPr>
          <a:xfrm>
            <a:off x="5064368" y="3602038"/>
            <a:ext cx="5603631"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sv-SE">
                <a:latin typeface="Arial Black"/>
                <a:ea typeface="Arial Black"/>
                <a:cs typeface="Arial Black"/>
                <a:sym typeface="Arial Black"/>
              </a:rPr>
              <a:t> …en riktlinje eller ett resultat?</a:t>
            </a:r>
            <a:endParaRPr/>
          </a:p>
        </p:txBody>
      </p:sp>
      <p:pic>
        <p:nvPicPr>
          <p:cNvPr id="450" name="Google Shape;450;p44"/>
          <p:cNvPicPr preferRelativeResize="0"/>
          <p:nvPr/>
        </p:nvPicPr>
        <p:blipFill rotWithShape="1">
          <a:blip r:embed="rId3">
            <a:alphaModFix/>
          </a:blip>
          <a:srcRect/>
          <a:stretch/>
        </p:blipFill>
        <p:spPr>
          <a:xfrm>
            <a:off x="428484" y="352896"/>
            <a:ext cx="4363323" cy="615220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Så vad innebär ”pluttarna”?</a:t>
            </a:r>
            <a:endParaRPr/>
          </a:p>
        </p:txBody>
      </p:sp>
      <p:sp>
        <p:nvSpPr>
          <p:cNvPr id="456" name="Google Shape;456;p45"/>
          <p:cNvSpPr txBox="1">
            <a:spLocks noGrp="1"/>
          </p:cNvSpPr>
          <p:nvPr>
            <p:ph type="body" idx="1"/>
          </p:nvPr>
        </p:nvSpPr>
        <p:spPr>
          <a:xfrm>
            <a:off x="96715" y="5152291"/>
            <a:ext cx="11975123" cy="10246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sv-SE" sz="2400">
                <a:latin typeface="Arial"/>
                <a:ea typeface="Arial"/>
                <a:cs typeface="Arial"/>
                <a:sym typeface="Arial"/>
              </a:rPr>
              <a:t>D.v.s. de tre grundläggande behoven för att skapa INRE motivation hos en person.</a:t>
            </a:r>
            <a:endParaRPr/>
          </a:p>
          <a:p>
            <a:pPr marL="0" lvl="0" indent="0" algn="ctr" rtl="0">
              <a:lnSpc>
                <a:spcPct val="90000"/>
              </a:lnSpc>
              <a:spcBef>
                <a:spcPts val="1000"/>
              </a:spcBef>
              <a:spcAft>
                <a:spcPts val="0"/>
              </a:spcAft>
              <a:buClr>
                <a:schemeClr val="dk1"/>
              </a:buClr>
              <a:buSzPts val="2400"/>
              <a:buNone/>
            </a:pPr>
            <a:r>
              <a:rPr lang="sv-SE" sz="2400" b="1">
                <a:latin typeface="Arial"/>
                <a:ea typeface="Arial"/>
                <a:cs typeface="Arial"/>
                <a:sym typeface="Arial"/>
              </a:rPr>
              <a:t>SELF DETERMINATION THEORY</a:t>
            </a:r>
            <a:endParaRPr/>
          </a:p>
          <a:p>
            <a:pPr marL="0" lvl="0" indent="0" algn="ctr" rtl="0">
              <a:lnSpc>
                <a:spcPct val="90000"/>
              </a:lnSpc>
              <a:spcBef>
                <a:spcPts val="1000"/>
              </a:spcBef>
              <a:spcAft>
                <a:spcPts val="0"/>
              </a:spcAft>
              <a:buClr>
                <a:schemeClr val="dk1"/>
              </a:buClr>
              <a:buSzPts val="2400"/>
              <a:buNone/>
            </a:pPr>
            <a:r>
              <a:rPr lang="sv-SE" sz="2400">
                <a:latin typeface="Arial"/>
                <a:ea typeface="Arial"/>
                <a:cs typeface="Arial"/>
                <a:sym typeface="Arial"/>
              </a:rPr>
              <a:t>https://selfdeterminationtheory.org/the-theory/</a:t>
            </a:r>
            <a:endParaRPr/>
          </a:p>
        </p:txBody>
      </p:sp>
      <p:sp>
        <p:nvSpPr>
          <p:cNvPr id="457" name="Google Shape;457;p45"/>
          <p:cNvSpPr/>
          <p:nvPr/>
        </p:nvSpPr>
        <p:spPr>
          <a:xfrm>
            <a:off x="5941359" y="2183098"/>
            <a:ext cx="1800000" cy="1800000"/>
          </a:xfrm>
          <a:prstGeom prst="ellipse">
            <a:avLst/>
          </a:prstGeom>
          <a:solidFill>
            <a:srgbClr val="FFFF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Calibri"/>
                <a:ea typeface="Calibri"/>
                <a:cs typeface="Calibri"/>
                <a:sym typeface="Calibri"/>
              </a:rPr>
              <a:t>SAMHÖRIG-HET</a:t>
            </a:r>
            <a:endParaRPr/>
          </a:p>
        </p:txBody>
      </p:sp>
      <p:sp>
        <p:nvSpPr>
          <p:cNvPr id="458" name="Google Shape;458;p45"/>
          <p:cNvSpPr/>
          <p:nvPr/>
        </p:nvSpPr>
        <p:spPr>
          <a:xfrm>
            <a:off x="4450640" y="2183098"/>
            <a:ext cx="1800000" cy="1800000"/>
          </a:xfrm>
          <a:prstGeom prst="ellipse">
            <a:avLst/>
          </a:prstGeom>
          <a:solidFill>
            <a:srgbClr val="00B0F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KOMPETENS</a:t>
            </a:r>
            <a:endParaRPr/>
          </a:p>
        </p:txBody>
      </p:sp>
      <p:sp>
        <p:nvSpPr>
          <p:cNvPr id="459" name="Google Shape;459;p45"/>
          <p:cNvSpPr/>
          <p:nvPr/>
        </p:nvSpPr>
        <p:spPr>
          <a:xfrm>
            <a:off x="5196000" y="3218035"/>
            <a:ext cx="1800000" cy="1800000"/>
          </a:xfrm>
          <a:prstGeom prst="ellipse">
            <a:avLst/>
          </a:prstGeom>
          <a:solidFill>
            <a:srgbClr val="C55A1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AUTONOMI</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46"/>
          <p:cNvPicPr preferRelativeResize="0">
            <a:picLocks noGrp="1"/>
          </p:cNvPicPr>
          <p:nvPr>
            <p:ph type="body" idx="1"/>
          </p:nvPr>
        </p:nvPicPr>
        <p:blipFill rotWithShape="1">
          <a:blip r:embed="rId3">
            <a:alphaModFix/>
          </a:blip>
          <a:srcRect/>
          <a:stretch/>
        </p:blipFill>
        <p:spPr>
          <a:xfrm>
            <a:off x="585759" y="1619208"/>
            <a:ext cx="11243761" cy="5113094"/>
          </a:xfrm>
          <a:prstGeom prst="rect">
            <a:avLst/>
          </a:prstGeom>
          <a:noFill/>
          <a:ln>
            <a:noFill/>
          </a:ln>
        </p:spPr>
      </p:pic>
      <p:sp>
        <p:nvSpPr>
          <p:cNvPr id="465" name="Google Shape;465;p46"/>
          <p:cNvSpPr/>
          <p:nvPr/>
        </p:nvSpPr>
        <p:spPr>
          <a:xfrm>
            <a:off x="10254192" y="125698"/>
            <a:ext cx="1800000" cy="1800000"/>
          </a:xfrm>
          <a:prstGeom prst="ellipse">
            <a:avLst/>
          </a:prstGeom>
          <a:solidFill>
            <a:srgbClr val="FFFF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Calibri"/>
                <a:ea typeface="Calibri"/>
                <a:cs typeface="Calibri"/>
                <a:sym typeface="Calibri"/>
              </a:rPr>
              <a:t>SAMHÖRIG-HET</a:t>
            </a:r>
            <a:endParaRPr/>
          </a:p>
        </p:txBody>
      </p:sp>
      <p:sp>
        <p:nvSpPr>
          <p:cNvPr id="466" name="Google Shape;466;p46"/>
          <p:cNvSpPr/>
          <p:nvPr/>
        </p:nvSpPr>
        <p:spPr>
          <a:xfrm>
            <a:off x="8763473" y="125698"/>
            <a:ext cx="1800000" cy="1800000"/>
          </a:xfrm>
          <a:prstGeom prst="ellipse">
            <a:avLst/>
          </a:prstGeom>
          <a:solidFill>
            <a:srgbClr val="00B0F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KOMPETENS</a:t>
            </a:r>
            <a:endParaRPr/>
          </a:p>
        </p:txBody>
      </p:sp>
      <p:sp>
        <p:nvSpPr>
          <p:cNvPr id="467" name="Google Shape;467;p46"/>
          <p:cNvSpPr/>
          <p:nvPr/>
        </p:nvSpPr>
        <p:spPr>
          <a:xfrm>
            <a:off x="9508833" y="1160635"/>
            <a:ext cx="1800000" cy="1800000"/>
          </a:xfrm>
          <a:prstGeom prst="ellipse">
            <a:avLst/>
          </a:prstGeom>
          <a:solidFill>
            <a:srgbClr val="C55A1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AUTONOMI</a:t>
            </a:r>
            <a:endParaRPr/>
          </a:p>
        </p:txBody>
      </p:sp>
      <p:sp>
        <p:nvSpPr>
          <p:cNvPr id="468" name="Google Shape;468;p46"/>
          <p:cNvSpPr/>
          <p:nvPr/>
        </p:nvSpPr>
        <p:spPr>
          <a:xfrm>
            <a:off x="843495" y="1021700"/>
            <a:ext cx="720000" cy="720000"/>
          </a:xfrm>
          <a:prstGeom prst="ellipse">
            <a:avLst/>
          </a:prstGeom>
          <a:solidFill>
            <a:srgbClr val="FFFF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400" b="1">
                <a:solidFill>
                  <a:schemeClr val="dk1"/>
                </a:solidFill>
                <a:latin typeface="Calibri"/>
                <a:ea typeface="Calibri"/>
                <a:cs typeface="Calibri"/>
                <a:sym typeface="Calibri"/>
              </a:rPr>
              <a:t>SAMHÖRIG-HET</a:t>
            </a:r>
            <a:endParaRPr/>
          </a:p>
        </p:txBody>
      </p:sp>
      <p:sp>
        <p:nvSpPr>
          <p:cNvPr id="469" name="Google Shape;469;p46"/>
          <p:cNvSpPr/>
          <p:nvPr/>
        </p:nvSpPr>
        <p:spPr>
          <a:xfrm>
            <a:off x="248243" y="1045550"/>
            <a:ext cx="720000" cy="720000"/>
          </a:xfrm>
          <a:prstGeom prst="ellipse">
            <a:avLst/>
          </a:prstGeom>
          <a:solidFill>
            <a:srgbClr val="00B0F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400" b="1">
                <a:solidFill>
                  <a:schemeClr val="lt1"/>
                </a:solidFill>
                <a:latin typeface="Calibri"/>
                <a:ea typeface="Calibri"/>
                <a:cs typeface="Calibri"/>
                <a:sym typeface="Calibri"/>
              </a:rPr>
              <a:t>KOMPETENS</a:t>
            </a:r>
            <a:endParaRPr/>
          </a:p>
        </p:txBody>
      </p:sp>
      <p:sp>
        <p:nvSpPr>
          <p:cNvPr id="470" name="Google Shape;470;p46"/>
          <p:cNvSpPr/>
          <p:nvPr/>
        </p:nvSpPr>
        <p:spPr>
          <a:xfrm>
            <a:off x="585759" y="1429261"/>
            <a:ext cx="720000" cy="720000"/>
          </a:xfrm>
          <a:prstGeom prst="ellipse">
            <a:avLst/>
          </a:prstGeom>
          <a:solidFill>
            <a:srgbClr val="C55A1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400" b="1">
                <a:solidFill>
                  <a:schemeClr val="lt1"/>
                </a:solidFill>
                <a:latin typeface="Calibri"/>
                <a:ea typeface="Calibri"/>
                <a:cs typeface="Calibri"/>
                <a:sym typeface="Calibri"/>
              </a:rPr>
              <a:t>AUTONOMI</a:t>
            </a:r>
            <a:endParaRPr/>
          </a:p>
        </p:txBody>
      </p:sp>
      <p:pic>
        <p:nvPicPr>
          <p:cNvPr id="471" name="Google Shape;471;p46"/>
          <p:cNvPicPr preferRelativeResize="0"/>
          <p:nvPr/>
        </p:nvPicPr>
        <p:blipFill rotWithShape="1">
          <a:blip r:embed="rId4">
            <a:alphaModFix/>
          </a:blip>
          <a:srcRect b="64845"/>
          <a:stretch/>
        </p:blipFill>
        <p:spPr>
          <a:xfrm>
            <a:off x="9508833" y="5460326"/>
            <a:ext cx="2353252" cy="11664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5: Fair Play</a:t>
            </a:r>
            <a:endParaRPr>
              <a:latin typeface="Arial Black"/>
              <a:ea typeface="Arial Black"/>
              <a:cs typeface="Arial Black"/>
              <a:sym typeface="Arial Black"/>
            </a:endParaRPr>
          </a:p>
        </p:txBody>
      </p:sp>
      <p:sp>
        <p:nvSpPr>
          <p:cNvPr id="477" name="Google Shape;477;p43"/>
          <p:cNvSpPr txBox="1">
            <a:spLocks noGrp="1"/>
          </p:cNvSpPr>
          <p:nvPr>
            <p:ph type="body" idx="1"/>
          </p:nvPr>
        </p:nvSpPr>
        <p:spPr>
          <a:xfrm>
            <a:off x="838200" y="1825625"/>
            <a:ext cx="987669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Arial"/>
              <a:buChar char="•"/>
            </a:pPr>
            <a:r>
              <a:rPr lang="sv-SE"/>
              <a:t>Vi vill varandras framgång.</a:t>
            </a:r>
            <a:endParaRPr/>
          </a:p>
          <a:p>
            <a:pPr marL="228600" lvl="0" indent="-228600" algn="l" rtl="0">
              <a:lnSpc>
                <a:spcPct val="90000"/>
              </a:lnSpc>
              <a:spcBef>
                <a:spcPts val="1000"/>
              </a:spcBef>
              <a:spcAft>
                <a:spcPts val="0"/>
              </a:spcAft>
              <a:buClr>
                <a:schemeClr val="dk1"/>
              </a:buClr>
              <a:buSzPts val="2800"/>
              <a:buFont typeface="Arial"/>
              <a:buChar char="•"/>
            </a:pPr>
            <a:r>
              <a:rPr lang="sv-SE"/>
              <a:t>Respekt visas för att föreningar och individer har olika förutsättningar.</a:t>
            </a:r>
            <a:endParaRPr/>
          </a:p>
          <a:p>
            <a:pPr marL="228600" lvl="0" indent="-228600" algn="l" rtl="0">
              <a:lnSpc>
                <a:spcPct val="90000"/>
              </a:lnSpc>
              <a:spcBef>
                <a:spcPts val="1000"/>
              </a:spcBef>
              <a:spcAft>
                <a:spcPts val="0"/>
              </a:spcAft>
              <a:buClr>
                <a:schemeClr val="dk1"/>
              </a:buClr>
              <a:buSzPts val="2800"/>
              <a:buFont typeface="Arial"/>
              <a:buChar char="•"/>
            </a:pPr>
            <a:r>
              <a:rPr lang="sv-SE"/>
              <a:t>Diskriminering, trakasserier och mobbning ska aktivt motverkas. </a:t>
            </a:r>
            <a:endParaRPr/>
          </a:p>
          <a:p>
            <a:pPr marL="228600" lvl="0" indent="-228600" algn="l" rtl="0">
              <a:lnSpc>
                <a:spcPct val="90000"/>
              </a:lnSpc>
              <a:spcBef>
                <a:spcPts val="1000"/>
              </a:spcBef>
              <a:spcAft>
                <a:spcPts val="0"/>
              </a:spcAft>
              <a:buClr>
                <a:schemeClr val="dk1"/>
              </a:buClr>
              <a:buSzPts val="2800"/>
              <a:buFont typeface="Arial"/>
              <a:buChar char="•"/>
            </a:pPr>
            <a:r>
              <a:rPr lang="sv-SE"/>
              <a:t>Vuxna är goda förebilder för barn och ungdomar. </a:t>
            </a:r>
            <a:endParaRPr/>
          </a:p>
          <a:p>
            <a:pPr marL="228600" lvl="0" indent="-228600" algn="l" rtl="0">
              <a:lnSpc>
                <a:spcPct val="90000"/>
              </a:lnSpc>
              <a:spcBef>
                <a:spcPts val="1000"/>
              </a:spcBef>
              <a:spcAft>
                <a:spcPts val="0"/>
              </a:spcAft>
              <a:buClr>
                <a:schemeClr val="dk1"/>
              </a:buClr>
              <a:buSzPts val="2800"/>
              <a:buFont typeface="Arial"/>
              <a:buChar char="•"/>
            </a:pPr>
            <a:r>
              <a:rPr lang="sv-SE"/>
              <a:t>Fotbollens regler efterlevs och domarens beslut respekteras.</a:t>
            </a:r>
            <a:endParaRPr/>
          </a:p>
          <a:p>
            <a:pPr marL="228600" lvl="0" indent="-50800" algn="l" rtl="0">
              <a:lnSpc>
                <a:spcPct val="90000"/>
              </a:lnSpc>
              <a:spcBef>
                <a:spcPts val="1000"/>
              </a:spcBef>
              <a:spcAft>
                <a:spcPts val="0"/>
              </a:spcAft>
              <a:buClr>
                <a:schemeClr val="dk1"/>
              </a:buClr>
              <a:buSzPts val="2800"/>
              <a:buFont typeface="Arial"/>
              <a:buNone/>
            </a:pPr>
            <a:endParaRPr/>
          </a:p>
          <a:p>
            <a:pPr marL="0" lvl="0" indent="0" algn="l" rtl="0">
              <a:lnSpc>
                <a:spcPct val="90000"/>
              </a:lnSpc>
              <a:spcBef>
                <a:spcPts val="1000"/>
              </a:spcBef>
              <a:spcAft>
                <a:spcPts val="0"/>
              </a:spcAft>
              <a:buClr>
                <a:schemeClr val="dk1"/>
              </a:buClr>
              <a:buSzPts val="2800"/>
              <a:buNone/>
            </a:pPr>
            <a:r>
              <a:rPr lang="sv-SE" b="1"/>
              <a:t>…så lyckas vi skapa en positiv utvecklingsmiljö med hög inre motivation hos utövarna blir RIL 5 ett resultat.</a:t>
            </a:r>
            <a:endParaRPr/>
          </a:p>
        </p:txBody>
      </p:sp>
      <p:pic>
        <p:nvPicPr>
          <p:cNvPr id="478" name="Google Shape;478;p43"/>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7"/>
          <p:cNvSpPr txBox="1">
            <a:spLocks noGrp="1"/>
          </p:cNvSpPr>
          <p:nvPr>
            <p:ph type="ctrTitle"/>
          </p:nvPr>
        </p:nvSpPr>
        <p:spPr>
          <a:xfrm>
            <a:off x="344384" y="2235200"/>
            <a:ext cx="11720946"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Black"/>
              <a:buNone/>
            </a:pPr>
            <a:r>
              <a:rPr lang="sv-SE">
                <a:latin typeface="Arial Black"/>
                <a:ea typeface="Arial Black"/>
                <a:cs typeface="Arial Black"/>
                <a:sym typeface="Arial Black"/>
              </a:rPr>
              <a:t>Jaha, men jag tror fortfarande att man måste börja tidigt för att bli bra!</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Selånger FK P-83 1996-2000</a:t>
            </a:r>
            <a:endParaRPr/>
          </a:p>
        </p:txBody>
      </p:sp>
      <p:pic>
        <p:nvPicPr>
          <p:cNvPr id="122" name="Google Shape;122;p4"/>
          <p:cNvPicPr preferRelativeResize="0">
            <a:picLocks noGrp="1"/>
          </p:cNvPicPr>
          <p:nvPr>
            <p:ph type="body" idx="1"/>
          </p:nvPr>
        </p:nvPicPr>
        <p:blipFill rotWithShape="1">
          <a:blip r:embed="rId3">
            <a:alphaModFix/>
          </a:blip>
          <a:srcRect t="8908" b="7236"/>
          <a:stretch/>
        </p:blipFill>
        <p:spPr>
          <a:xfrm>
            <a:off x="5295936" y="1644051"/>
            <a:ext cx="6705563" cy="4323250"/>
          </a:xfrm>
          <a:prstGeom prst="rect">
            <a:avLst/>
          </a:prstGeom>
          <a:noFill/>
          <a:ln>
            <a:noFill/>
          </a:ln>
        </p:spPr>
      </p:pic>
      <p:sp>
        <p:nvSpPr>
          <p:cNvPr id="123" name="Google Shape;123;p4"/>
          <p:cNvSpPr txBox="1"/>
          <p:nvPr/>
        </p:nvSpPr>
        <p:spPr>
          <a:xfrm>
            <a:off x="190501" y="1644051"/>
            <a:ext cx="11163299" cy="55092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sv-SE" sz="3200" b="0" i="0" u="none" strike="noStrike" cap="none">
                <a:solidFill>
                  <a:schemeClr val="dk1"/>
                </a:solidFill>
                <a:latin typeface="Calibri"/>
                <a:ea typeface="Calibri"/>
                <a:cs typeface="Calibri"/>
                <a:sym typeface="Calibri"/>
              </a:rPr>
              <a:t>Tydlig målbild</a:t>
            </a:r>
            <a:endParaRPr/>
          </a:p>
          <a:p>
            <a:pPr marL="457200" marR="0" lvl="1" indent="0" algn="l" rtl="0">
              <a:spcBef>
                <a:spcPts val="0"/>
              </a:spcBef>
              <a:spcAft>
                <a:spcPts val="0"/>
              </a:spcAft>
              <a:buNone/>
            </a:pPr>
            <a:endParaRPr sz="32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r>
              <a:rPr lang="sv-SE" sz="3200" b="0" i="0" u="none" strike="noStrike" cap="none">
                <a:solidFill>
                  <a:schemeClr val="dk1"/>
                </a:solidFill>
                <a:latin typeface="Calibri"/>
                <a:ea typeface="Calibri"/>
                <a:cs typeface="Calibri"/>
                <a:sym typeface="Calibri"/>
              </a:rPr>
              <a:t>”Fotboll ska vara roligt”</a:t>
            </a:r>
            <a:endParaRPr/>
          </a:p>
          <a:p>
            <a:pPr marL="457200" marR="0" lvl="1" indent="0" algn="l" rtl="0">
              <a:spcBef>
                <a:spcPts val="0"/>
              </a:spcBef>
              <a:spcAft>
                <a:spcPts val="0"/>
              </a:spcAft>
              <a:buNone/>
            </a:pPr>
            <a:endParaRPr sz="32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r>
              <a:rPr lang="sv-SE" sz="3200" b="0" i="0" u="none" strike="noStrike" cap="none">
                <a:solidFill>
                  <a:schemeClr val="dk1"/>
                </a:solidFill>
                <a:latin typeface="Calibri"/>
                <a:ea typeface="Calibri"/>
                <a:cs typeface="Calibri"/>
                <a:sym typeface="Calibri"/>
              </a:rPr>
              <a:t>”Vi vinner eller </a:t>
            </a:r>
            <a:br>
              <a:rPr lang="sv-SE" sz="3200" b="0" i="0" u="none" strike="noStrike" cap="none">
                <a:solidFill>
                  <a:schemeClr val="dk1"/>
                </a:solidFill>
                <a:latin typeface="Calibri"/>
                <a:ea typeface="Calibri"/>
                <a:cs typeface="Calibri"/>
                <a:sym typeface="Calibri"/>
              </a:rPr>
            </a:br>
            <a:r>
              <a:rPr lang="sv-SE" sz="3200" b="0" i="0" u="none" strike="noStrike" cap="none">
                <a:solidFill>
                  <a:schemeClr val="dk1"/>
                </a:solidFill>
                <a:latin typeface="Calibri"/>
                <a:ea typeface="Calibri"/>
                <a:cs typeface="Calibri"/>
                <a:sym typeface="Calibri"/>
              </a:rPr>
              <a:t>förlorar som ETT lag”</a:t>
            </a:r>
            <a:endParaRPr/>
          </a:p>
          <a:p>
            <a:pPr marL="457200" marR="0" lvl="1" indent="0" algn="l" rtl="0">
              <a:spcBef>
                <a:spcPts val="0"/>
              </a:spcBef>
              <a:spcAft>
                <a:spcPts val="0"/>
              </a:spcAft>
              <a:buNone/>
            </a:pPr>
            <a:endParaRPr sz="32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r>
              <a:rPr lang="sv-SE" sz="3200" b="0" i="0" u="none" strike="noStrike" cap="none">
                <a:solidFill>
                  <a:schemeClr val="dk1"/>
                </a:solidFill>
                <a:latin typeface="Calibri"/>
                <a:ea typeface="Calibri"/>
                <a:cs typeface="Calibri"/>
                <a:sym typeface="Calibri"/>
              </a:rPr>
              <a:t>Ett ledarskap som byggde </a:t>
            </a:r>
            <a:endParaRPr/>
          </a:p>
          <a:p>
            <a:pPr marL="457200" marR="0" lvl="1" indent="0" algn="l" rtl="0">
              <a:spcBef>
                <a:spcPts val="0"/>
              </a:spcBef>
              <a:spcAft>
                <a:spcPts val="0"/>
              </a:spcAft>
              <a:buNone/>
            </a:pPr>
            <a:r>
              <a:rPr lang="sv-SE" sz="3200" b="0" i="0" u="none" strike="noStrike" cap="none">
                <a:solidFill>
                  <a:schemeClr val="dk1"/>
                </a:solidFill>
                <a:latin typeface="Calibri"/>
                <a:ea typeface="Calibri"/>
                <a:cs typeface="Calibri"/>
                <a:sym typeface="Calibri"/>
              </a:rPr>
              <a:t>på teorierna i UGL</a:t>
            </a:r>
            <a:endParaRPr/>
          </a:p>
          <a:p>
            <a:pPr marL="457200" marR="0" lvl="1" indent="0" algn="l" rtl="0">
              <a:spcBef>
                <a:spcPts val="0"/>
              </a:spcBef>
              <a:spcAft>
                <a:spcPts val="0"/>
              </a:spcAft>
              <a:buNone/>
            </a:pPr>
            <a:r>
              <a:rPr lang="sv-SE" sz="3200" b="0" i="0" u="none" strike="noStrike" cap="none">
                <a:solidFill>
                  <a:schemeClr val="dk1"/>
                </a:solidFill>
                <a:latin typeface="Calibri"/>
                <a:ea typeface="Calibri"/>
                <a:cs typeface="Calibri"/>
                <a:sym typeface="Calibri"/>
              </a:rPr>
              <a:t>(Utveckling av grupp och ledare)</a:t>
            </a:r>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9"/>
          <p:cNvSpPr txBox="1">
            <a:spLocks noGrp="1"/>
          </p:cNvSpPr>
          <p:nvPr>
            <p:ph type="ctrTitle"/>
          </p:nvPr>
        </p:nvSpPr>
        <p:spPr>
          <a:xfrm>
            <a:off x="344384" y="2235200"/>
            <a:ext cx="11720946"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Black"/>
              <a:buNone/>
            </a:pPr>
            <a:r>
              <a:rPr lang="sv-SE">
                <a:latin typeface="Arial Black"/>
                <a:ea typeface="Arial Black"/>
                <a:cs typeface="Arial Black"/>
                <a:sym typeface="Arial Black"/>
              </a:rPr>
              <a:t>Hur vet man att man satsar på rätt idrott?</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Vilket mindset väljer ni?</a:t>
            </a:r>
            <a:endParaRPr/>
          </a:p>
        </p:txBody>
      </p:sp>
      <p:sp>
        <p:nvSpPr>
          <p:cNvPr id="499" name="Google Shape;499;p50"/>
          <p:cNvSpPr txBox="1">
            <a:spLocks noGrp="1"/>
          </p:cNvSpPr>
          <p:nvPr>
            <p:ph type="body" idx="1"/>
          </p:nvPr>
        </p:nvSpPr>
        <p:spPr>
          <a:xfrm>
            <a:off x="203199" y="1435100"/>
            <a:ext cx="11874427" cy="537115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1800"/>
              <a:buChar char="•"/>
            </a:pPr>
            <a:r>
              <a:rPr lang="sv-SE" sz="1800"/>
              <a:t>Det är så svårt med alla olika nivåer på träningen, det blir aldrig bra när de sämsta tappar bollen hela tiden, vi kommer ingenstans…</a:t>
            </a:r>
            <a:br>
              <a:rPr lang="sv-SE" sz="1800"/>
            </a:br>
            <a:br>
              <a:rPr lang="sv-SE" sz="1800"/>
            </a:br>
            <a:r>
              <a:rPr lang="sv-SE" sz="1800"/>
              <a:t>eller…</a:t>
            </a:r>
            <a:br>
              <a:rPr lang="sv-SE" sz="1800"/>
            </a:br>
            <a:br>
              <a:rPr lang="sv-SE" sz="1800"/>
            </a:br>
            <a:r>
              <a:rPr lang="sv-SE" sz="1800"/>
              <a:t>Så härligt att se så många som har lust att träna, det är dags att utmana dem alla för att alla ska få chans till maximal utveckling…</a:t>
            </a:r>
            <a:br>
              <a:rPr lang="sv-SE" sz="1800"/>
            </a:br>
            <a:endParaRPr sz="1800"/>
          </a:p>
          <a:p>
            <a:pPr marL="228600" lvl="0" indent="-228600" algn="l" rtl="0">
              <a:lnSpc>
                <a:spcPct val="90000"/>
              </a:lnSpc>
              <a:spcBef>
                <a:spcPts val="1000"/>
              </a:spcBef>
              <a:spcAft>
                <a:spcPts val="0"/>
              </a:spcAft>
              <a:buClr>
                <a:schemeClr val="dk1"/>
              </a:buClr>
              <a:buSzPts val="1800"/>
              <a:buChar char="•"/>
            </a:pPr>
            <a:r>
              <a:rPr lang="sv-SE" sz="1800"/>
              <a:t>De bästa spelarna får aldrig den riktiga utmaningen när vi får nya spelare hela tiden, vi får gå tillbaka på ruta 1 hela tiden…</a:t>
            </a:r>
            <a:br>
              <a:rPr lang="sv-SE" sz="1800"/>
            </a:br>
            <a:br>
              <a:rPr lang="sv-SE" sz="1800"/>
            </a:br>
            <a:r>
              <a:rPr lang="sv-SE" sz="1800"/>
              <a:t>eller…</a:t>
            </a:r>
            <a:br>
              <a:rPr lang="sv-SE" sz="1800"/>
            </a:br>
            <a:br>
              <a:rPr lang="sv-SE" sz="1800"/>
            </a:br>
            <a:r>
              <a:rPr lang="sv-SE" sz="1800"/>
              <a:t>Så kul att vi får nya spelare, då gör vi något rätt! Hur får vi in dem relativt snabbt i systemet, vi blandar alla med alla o så utmanar vi alla individer utefter vad de behöver. Då får vi både utveckling på alla spelare OCH stärker sammanhållningen, perfekt!</a:t>
            </a:r>
            <a:endParaRPr/>
          </a:p>
          <a:p>
            <a:pPr marL="228600" lvl="0" indent="-228600" algn="l" rtl="0">
              <a:lnSpc>
                <a:spcPct val="90000"/>
              </a:lnSpc>
              <a:spcBef>
                <a:spcPts val="1000"/>
              </a:spcBef>
              <a:spcAft>
                <a:spcPts val="0"/>
              </a:spcAft>
              <a:buClr>
                <a:schemeClr val="dk1"/>
              </a:buClr>
              <a:buSzPts val="1800"/>
              <a:buChar char="•"/>
            </a:pPr>
            <a:r>
              <a:rPr lang="sv-SE" sz="1800"/>
              <a:t>Att ge alla en chans innebär att de som kommit längst inte får rätt utmaning o utveckling, ingen får ju vara bäst…</a:t>
            </a:r>
            <a:br>
              <a:rPr lang="sv-SE" sz="1800"/>
            </a:br>
            <a:br>
              <a:rPr lang="sv-SE" sz="1800"/>
            </a:br>
            <a:r>
              <a:rPr lang="sv-SE" sz="1800"/>
              <a:t>eller…</a:t>
            </a:r>
            <a:br>
              <a:rPr lang="sv-SE" sz="1800"/>
            </a:br>
            <a:br>
              <a:rPr lang="sv-SE" sz="1800"/>
            </a:br>
            <a:r>
              <a:rPr lang="sv-SE" sz="1800"/>
              <a:t>Att ge alla en chans innebär att ge ALLA en chans, att se vad varje individ behöver för att utmanas, bli stimulerad för att känna lust o motivation till att bli bättre än igår! </a:t>
            </a:r>
            <a:br>
              <a:rPr lang="sv-SE" sz="1800"/>
            </a:br>
            <a:r>
              <a:rPr lang="sv-SE" sz="1800"/>
              <a:t>Att alla har en kravställning på sig, här spelar alla med hög arm, oavsett om du har spelat i en vecka eller fem år.</a:t>
            </a:r>
            <a:endParaRPr/>
          </a:p>
        </p:txBody>
      </p:sp>
      <p:pic>
        <p:nvPicPr>
          <p:cNvPr id="500" name="Google Shape;500;p50"/>
          <p:cNvPicPr preferRelativeResize="0"/>
          <p:nvPr/>
        </p:nvPicPr>
        <p:blipFill rotWithShape="1">
          <a:blip r:embed="rId3">
            <a:alphaModFix/>
          </a:blip>
          <a:srcRect/>
          <a:stretch/>
        </p:blipFill>
        <p:spPr>
          <a:xfrm>
            <a:off x="8818104" y="191448"/>
            <a:ext cx="3259522" cy="10912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9">
                                            <p:txEl>
                                              <p:pRg st="0" end="0"/>
                                            </p:txEl>
                                          </p:spTgt>
                                        </p:tgtEl>
                                        <p:attrNameLst>
                                          <p:attrName>style.visibility</p:attrName>
                                        </p:attrNameLst>
                                      </p:cBhvr>
                                      <p:to>
                                        <p:strVal val="visible"/>
                                      </p:to>
                                    </p:set>
                                    <p:animEffect transition="in" filter="fade">
                                      <p:cBhvr>
                                        <p:cTn id="7" dur="500"/>
                                        <p:tgtEl>
                                          <p:spTgt spid="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9">
                                            <p:txEl>
                                              <p:pRg st="1" end="1"/>
                                            </p:txEl>
                                          </p:spTgt>
                                        </p:tgtEl>
                                        <p:attrNameLst>
                                          <p:attrName>style.visibility</p:attrName>
                                        </p:attrNameLst>
                                      </p:cBhvr>
                                      <p:to>
                                        <p:strVal val="visible"/>
                                      </p:to>
                                    </p:set>
                                    <p:animEffect transition="in" filter="fade">
                                      <p:cBhvr>
                                        <p:cTn id="12" dur="500"/>
                                        <p:tgtEl>
                                          <p:spTgt spid="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9">
                                            <p:txEl>
                                              <p:pRg st="2" end="2"/>
                                            </p:txEl>
                                          </p:spTgt>
                                        </p:tgtEl>
                                        <p:attrNameLst>
                                          <p:attrName>style.visibility</p:attrName>
                                        </p:attrNameLst>
                                      </p:cBhvr>
                                      <p:to>
                                        <p:strVal val="visible"/>
                                      </p:to>
                                    </p:set>
                                    <p:animEffect transition="in" filter="fade">
                                      <p:cBhvr>
                                        <p:cTn id="17" dur="500"/>
                                        <p:tgtEl>
                                          <p:spTgt spid="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Slutligen</a:t>
            </a:r>
            <a:endParaRPr/>
          </a:p>
        </p:txBody>
      </p:sp>
      <p:sp>
        <p:nvSpPr>
          <p:cNvPr id="506" name="Google Shape;506;p51"/>
          <p:cNvSpPr txBox="1">
            <a:spLocks noGrp="1"/>
          </p:cNvSpPr>
          <p:nvPr>
            <p:ph type="body" idx="1"/>
          </p:nvPr>
        </p:nvSpPr>
        <p:spPr>
          <a:xfrm>
            <a:off x="172015" y="1435602"/>
            <a:ext cx="11860039" cy="30019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sv-SE" sz="4000" b="1"/>
              <a:t>Det spelar ingen roll hur bra tränare du är,</a:t>
            </a:r>
            <a:endParaRPr/>
          </a:p>
          <a:p>
            <a:pPr marL="0" lvl="0" indent="0" algn="ctr" rtl="0">
              <a:lnSpc>
                <a:spcPct val="90000"/>
              </a:lnSpc>
              <a:spcBef>
                <a:spcPts val="1000"/>
              </a:spcBef>
              <a:spcAft>
                <a:spcPts val="0"/>
              </a:spcAft>
              <a:buClr>
                <a:schemeClr val="dk1"/>
              </a:buClr>
              <a:buSzPts val="4000"/>
              <a:buNone/>
            </a:pPr>
            <a:r>
              <a:rPr lang="sv-SE" sz="4000" b="1"/>
              <a:t> eller hur bra träning du planerat,</a:t>
            </a:r>
            <a:endParaRPr/>
          </a:p>
          <a:p>
            <a:pPr marL="0" lvl="0" indent="0" algn="ctr" rtl="0">
              <a:lnSpc>
                <a:spcPct val="90000"/>
              </a:lnSpc>
              <a:spcBef>
                <a:spcPts val="1000"/>
              </a:spcBef>
              <a:spcAft>
                <a:spcPts val="0"/>
              </a:spcAft>
              <a:buClr>
                <a:schemeClr val="dk1"/>
              </a:buClr>
              <a:buSzPts val="4000"/>
              <a:buNone/>
            </a:pPr>
            <a:r>
              <a:rPr lang="sv-SE" sz="4000" b="1"/>
              <a:t> om ingen vill komma och träna med dig.</a:t>
            </a:r>
            <a:endParaRPr/>
          </a:p>
        </p:txBody>
      </p:sp>
      <p:pic>
        <p:nvPicPr>
          <p:cNvPr id="507" name="Google Shape;507;p51"/>
          <p:cNvPicPr preferRelativeResize="0"/>
          <p:nvPr/>
        </p:nvPicPr>
        <p:blipFill rotWithShape="1">
          <a:blip r:embed="rId3">
            <a:alphaModFix/>
          </a:blip>
          <a:srcRect/>
          <a:stretch/>
        </p:blipFill>
        <p:spPr>
          <a:xfrm>
            <a:off x="3323738" y="3490912"/>
            <a:ext cx="5544523" cy="30019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512"/>
        <p:cNvGrpSpPr/>
        <p:nvPr/>
      </p:nvGrpSpPr>
      <p:grpSpPr>
        <a:xfrm>
          <a:off x="0" y="0"/>
          <a:ext cx="0" cy="0"/>
          <a:chOff x="0" y="0"/>
          <a:chExt cx="0" cy="0"/>
        </a:xfrm>
      </p:grpSpPr>
      <p:sp>
        <p:nvSpPr>
          <p:cNvPr id="513" name="Google Shape;51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Vår idrott eller deras?</a:t>
            </a:r>
            <a:endParaRPr/>
          </a:p>
        </p:txBody>
      </p:sp>
      <p:sp>
        <p:nvSpPr>
          <p:cNvPr id="514" name="Google Shape;514;p52"/>
          <p:cNvSpPr txBox="1">
            <a:spLocks noGrp="1"/>
          </p:cNvSpPr>
          <p:nvPr>
            <p:ph type="body" idx="1"/>
          </p:nvPr>
        </p:nvSpPr>
        <p:spPr>
          <a:xfrm>
            <a:off x="838200" y="1825625"/>
            <a:ext cx="62738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sv-SE"/>
              <a:t>426 st, 15-17 år</a:t>
            </a:r>
            <a:endParaRPr/>
          </a:p>
          <a:p>
            <a:pPr marL="228600" lvl="0" indent="-7747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sv-SE"/>
              <a:t>Stor social delaktighet</a:t>
            </a:r>
            <a:endParaRPr/>
          </a:p>
          <a:p>
            <a:pPr marL="685800" lvl="1" indent="-228600" algn="l" rtl="0">
              <a:lnSpc>
                <a:spcPct val="90000"/>
              </a:lnSpc>
              <a:spcBef>
                <a:spcPts val="500"/>
              </a:spcBef>
              <a:spcAft>
                <a:spcPts val="0"/>
              </a:spcAft>
              <a:buClr>
                <a:schemeClr val="dk1"/>
              </a:buClr>
              <a:buSzPct val="100000"/>
              <a:buChar char="•"/>
            </a:pPr>
            <a:r>
              <a:rPr lang="sv-SE"/>
              <a:t>Att vara inkluderad</a:t>
            </a:r>
            <a:endParaRPr/>
          </a:p>
          <a:p>
            <a:pPr marL="685800" lvl="1" indent="-99059" algn="l" rtl="0">
              <a:lnSpc>
                <a:spcPct val="90000"/>
              </a:lnSpc>
              <a:spcBef>
                <a:spcPts val="5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sv-SE"/>
              <a:t>Liten politisk delaktighet</a:t>
            </a:r>
            <a:endParaRPr/>
          </a:p>
          <a:p>
            <a:pPr marL="685800" lvl="1" indent="-228600" algn="l" rtl="0">
              <a:lnSpc>
                <a:spcPct val="90000"/>
              </a:lnSpc>
              <a:spcBef>
                <a:spcPts val="500"/>
              </a:spcBef>
              <a:spcAft>
                <a:spcPts val="0"/>
              </a:spcAft>
              <a:buClr>
                <a:schemeClr val="dk1"/>
              </a:buClr>
              <a:buSzPct val="100000"/>
              <a:buChar char="•"/>
            </a:pPr>
            <a:r>
              <a:rPr lang="sv-SE"/>
              <a:t>Att kunna påverka beslut</a:t>
            </a:r>
            <a:endParaRPr/>
          </a:p>
          <a:p>
            <a:pPr marL="228600" lvl="0" indent="-7747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sv-SE"/>
              <a:t>Ändring av prestationskraven </a:t>
            </a:r>
            <a:endParaRPr/>
          </a:p>
          <a:p>
            <a:pPr marL="685800" lvl="1" indent="-228600" algn="l" rtl="0">
              <a:lnSpc>
                <a:spcPct val="90000"/>
              </a:lnSpc>
              <a:spcBef>
                <a:spcPts val="500"/>
              </a:spcBef>
              <a:spcAft>
                <a:spcPts val="0"/>
              </a:spcAft>
              <a:buClr>
                <a:schemeClr val="dk1"/>
              </a:buClr>
              <a:buSzPct val="100000"/>
              <a:buChar char="•"/>
            </a:pPr>
            <a:r>
              <a:rPr lang="sv-SE"/>
              <a:t>press, stress, toppning, elittänkande</a:t>
            </a:r>
            <a:endParaRPr/>
          </a:p>
          <a:p>
            <a:pPr marL="228600" lvl="0" indent="-7747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sv-SE"/>
              <a:t>Möjliggöra för ”time-out” - helheten</a:t>
            </a: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p:txBody>
      </p:sp>
      <p:pic>
        <p:nvPicPr>
          <p:cNvPr id="515" name="Google Shape;515;p52"/>
          <p:cNvPicPr preferRelativeResize="0"/>
          <p:nvPr/>
        </p:nvPicPr>
        <p:blipFill rotWithShape="1">
          <a:blip r:embed="rId3">
            <a:alphaModFix/>
          </a:blip>
          <a:srcRect/>
          <a:stretch/>
        </p:blipFill>
        <p:spPr>
          <a:xfrm>
            <a:off x="7904606" y="791671"/>
            <a:ext cx="4046093" cy="53852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
                                            <p:txEl>
                                              <p:pRg st="0" end="0"/>
                                            </p:txEl>
                                          </p:spTgt>
                                        </p:tgtEl>
                                        <p:attrNameLst>
                                          <p:attrName>style.visibility</p:attrName>
                                        </p:attrNameLst>
                                      </p:cBhvr>
                                      <p:to>
                                        <p:strVal val="visible"/>
                                      </p:to>
                                    </p:set>
                                    <p:animEffect transition="in" filter="fade">
                                      <p:cBhvr>
                                        <p:cTn id="7" dur="500"/>
                                        <p:tgtEl>
                                          <p:spTgt spid="5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4">
                                            <p:txEl>
                                              <p:pRg st="1" end="1"/>
                                            </p:txEl>
                                          </p:spTgt>
                                        </p:tgtEl>
                                        <p:attrNameLst>
                                          <p:attrName>style.visibility</p:attrName>
                                        </p:attrNameLst>
                                      </p:cBhvr>
                                      <p:to>
                                        <p:strVal val="visible"/>
                                      </p:to>
                                    </p:set>
                                    <p:animEffect transition="in" filter="fade">
                                      <p:cBhvr>
                                        <p:cTn id="12" dur="500"/>
                                        <p:tgtEl>
                                          <p:spTgt spid="5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4">
                                            <p:txEl>
                                              <p:pRg st="2" end="2"/>
                                            </p:txEl>
                                          </p:spTgt>
                                        </p:tgtEl>
                                        <p:attrNameLst>
                                          <p:attrName>style.visibility</p:attrName>
                                        </p:attrNameLst>
                                      </p:cBhvr>
                                      <p:to>
                                        <p:strVal val="visible"/>
                                      </p:to>
                                    </p:set>
                                    <p:animEffect transition="in" filter="fade">
                                      <p:cBhvr>
                                        <p:cTn id="17" dur="500"/>
                                        <p:tgtEl>
                                          <p:spTgt spid="5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4">
                                            <p:txEl>
                                              <p:pRg st="3" end="3"/>
                                            </p:txEl>
                                          </p:spTgt>
                                        </p:tgtEl>
                                        <p:attrNameLst>
                                          <p:attrName>style.visibility</p:attrName>
                                        </p:attrNameLst>
                                      </p:cBhvr>
                                      <p:to>
                                        <p:strVal val="visible"/>
                                      </p:to>
                                    </p:set>
                                    <p:animEffect transition="in" filter="fade">
                                      <p:cBhvr>
                                        <p:cTn id="22" dur="500"/>
                                        <p:tgtEl>
                                          <p:spTgt spid="5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4">
                                            <p:txEl>
                                              <p:pRg st="4" end="4"/>
                                            </p:txEl>
                                          </p:spTgt>
                                        </p:tgtEl>
                                        <p:attrNameLst>
                                          <p:attrName>style.visibility</p:attrName>
                                        </p:attrNameLst>
                                      </p:cBhvr>
                                      <p:to>
                                        <p:strVal val="visible"/>
                                      </p:to>
                                    </p:set>
                                    <p:animEffect transition="in" filter="fade">
                                      <p:cBhvr>
                                        <p:cTn id="27" dur="500"/>
                                        <p:tgtEl>
                                          <p:spTgt spid="5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4">
                                            <p:txEl>
                                              <p:pRg st="5" end="5"/>
                                            </p:txEl>
                                          </p:spTgt>
                                        </p:tgtEl>
                                        <p:attrNameLst>
                                          <p:attrName>style.visibility</p:attrName>
                                        </p:attrNameLst>
                                      </p:cBhvr>
                                      <p:to>
                                        <p:strVal val="visible"/>
                                      </p:to>
                                    </p:set>
                                    <p:animEffect transition="in" filter="fade">
                                      <p:cBhvr>
                                        <p:cTn id="32" dur="500"/>
                                        <p:tgtEl>
                                          <p:spTgt spid="5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4">
                                            <p:txEl>
                                              <p:pRg st="6" end="6"/>
                                            </p:txEl>
                                          </p:spTgt>
                                        </p:tgtEl>
                                        <p:attrNameLst>
                                          <p:attrName>style.visibility</p:attrName>
                                        </p:attrNameLst>
                                      </p:cBhvr>
                                      <p:to>
                                        <p:strVal val="visible"/>
                                      </p:to>
                                    </p:set>
                                    <p:animEffect transition="in" filter="fade">
                                      <p:cBhvr>
                                        <p:cTn id="37" dur="500"/>
                                        <p:tgtEl>
                                          <p:spTgt spid="5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4">
                                            <p:txEl>
                                              <p:pRg st="7" end="7"/>
                                            </p:txEl>
                                          </p:spTgt>
                                        </p:tgtEl>
                                        <p:attrNameLst>
                                          <p:attrName>style.visibility</p:attrName>
                                        </p:attrNameLst>
                                      </p:cBhvr>
                                      <p:to>
                                        <p:strVal val="visible"/>
                                      </p:to>
                                    </p:set>
                                    <p:animEffect transition="in" filter="fade">
                                      <p:cBhvr>
                                        <p:cTn id="42" dur="500"/>
                                        <p:tgtEl>
                                          <p:spTgt spid="5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4">
                                            <p:txEl>
                                              <p:pRg st="8" end="8"/>
                                            </p:txEl>
                                          </p:spTgt>
                                        </p:tgtEl>
                                        <p:attrNameLst>
                                          <p:attrName>style.visibility</p:attrName>
                                        </p:attrNameLst>
                                      </p:cBhvr>
                                      <p:to>
                                        <p:strVal val="visible"/>
                                      </p:to>
                                    </p:set>
                                    <p:animEffect transition="in" filter="fade">
                                      <p:cBhvr>
                                        <p:cTn id="47" dur="500"/>
                                        <p:tgtEl>
                                          <p:spTgt spid="5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14">
                                            <p:txEl>
                                              <p:pRg st="9" end="9"/>
                                            </p:txEl>
                                          </p:spTgt>
                                        </p:tgtEl>
                                        <p:attrNameLst>
                                          <p:attrName>style.visibility</p:attrName>
                                        </p:attrNameLst>
                                      </p:cBhvr>
                                      <p:to>
                                        <p:strVal val="visible"/>
                                      </p:to>
                                    </p:set>
                                    <p:animEffect transition="in" filter="fade">
                                      <p:cBhvr>
                                        <p:cTn id="52" dur="500"/>
                                        <p:tgtEl>
                                          <p:spTgt spid="51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14">
                                            <p:txEl>
                                              <p:pRg st="10" end="10"/>
                                            </p:txEl>
                                          </p:spTgt>
                                        </p:tgtEl>
                                        <p:attrNameLst>
                                          <p:attrName>style.visibility</p:attrName>
                                        </p:attrNameLst>
                                      </p:cBhvr>
                                      <p:to>
                                        <p:strVal val="visible"/>
                                      </p:to>
                                    </p:set>
                                    <p:animEffect transition="in" filter="fade">
                                      <p:cBhvr>
                                        <p:cTn id="57" dur="500"/>
                                        <p:tgtEl>
                                          <p:spTgt spid="51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14">
                                            <p:txEl>
                                              <p:pRg st="11" end="11"/>
                                            </p:txEl>
                                          </p:spTgt>
                                        </p:tgtEl>
                                        <p:attrNameLst>
                                          <p:attrName>style.visibility</p:attrName>
                                        </p:attrNameLst>
                                      </p:cBhvr>
                                      <p:to>
                                        <p:strVal val="visible"/>
                                      </p:to>
                                    </p:set>
                                    <p:animEffect transition="in" filter="fade">
                                      <p:cBhvr>
                                        <p:cTn id="62" dur="500"/>
                                        <p:tgtEl>
                                          <p:spTgt spid="51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14">
                                            <p:txEl>
                                              <p:pRg st="12" end="12"/>
                                            </p:txEl>
                                          </p:spTgt>
                                        </p:tgtEl>
                                        <p:attrNameLst>
                                          <p:attrName>style.visibility</p:attrName>
                                        </p:attrNameLst>
                                      </p:cBhvr>
                                      <p:to>
                                        <p:strVal val="visible"/>
                                      </p:to>
                                    </p:set>
                                    <p:animEffect transition="in" filter="fade">
                                      <p:cBhvr>
                                        <p:cTn id="67" dur="500"/>
                                        <p:tgtEl>
                                          <p:spTgt spid="51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14">
                                            <p:txEl>
                                              <p:pRg st="13" end="13"/>
                                            </p:txEl>
                                          </p:spTgt>
                                        </p:tgtEl>
                                        <p:attrNameLst>
                                          <p:attrName>style.visibility</p:attrName>
                                        </p:attrNameLst>
                                      </p:cBhvr>
                                      <p:to>
                                        <p:strVal val="visible"/>
                                      </p:to>
                                    </p:set>
                                    <p:animEffect transition="in" filter="fade">
                                      <p:cBhvr>
                                        <p:cTn id="72" dur="500"/>
                                        <p:tgtEl>
                                          <p:spTgt spid="51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Dessa ”pluttar” betyder något….</a:t>
            </a:r>
            <a:endParaRPr/>
          </a:p>
        </p:txBody>
      </p:sp>
      <p:sp>
        <p:nvSpPr>
          <p:cNvPr id="129" name="Google Shape;12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130" name="Google Shape;130;p5"/>
          <p:cNvSpPr/>
          <p:nvPr/>
        </p:nvSpPr>
        <p:spPr>
          <a:xfrm>
            <a:off x="8321484" y="2678007"/>
            <a:ext cx="1800000" cy="1800000"/>
          </a:xfrm>
          <a:prstGeom prst="ellipse">
            <a:avLst/>
          </a:prstGeom>
          <a:solidFill>
            <a:srgbClr val="FFFF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Calibri"/>
                <a:ea typeface="Calibri"/>
                <a:cs typeface="Calibri"/>
                <a:sym typeface="Calibri"/>
              </a:rPr>
              <a:t>SAMHÖRIG-HET</a:t>
            </a:r>
            <a:endParaRPr/>
          </a:p>
        </p:txBody>
      </p:sp>
      <p:sp>
        <p:nvSpPr>
          <p:cNvPr id="131" name="Google Shape;131;p5"/>
          <p:cNvSpPr/>
          <p:nvPr/>
        </p:nvSpPr>
        <p:spPr>
          <a:xfrm>
            <a:off x="2192464" y="2678007"/>
            <a:ext cx="1800000" cy="1800000"/>
          </a:xfrm>
          <a:prstGeom prst="ellipse">
            <a:avLst/>
          </a:prstGeom>
          <a:solidFill>
            <a:srgbClr val="00B0F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KOMPETENS</a:t>
            </a:r>
            <a:endParaRPr/>
          </a:p>
        </p:txBody>
      </p:sp>
      <p:sp>
        <p:nvSpPr>
          <p:cNvPr id="132" name="Google Shape;132;p5"/>
          <p:cNvSpPr/>
          <p:nvPr/>
        </p:nvSpPr>
        <p:spPr>
          <a:xfrm>
            <a:off x="5152984" y="2678007"/>
            <a:ext cx="1800000" cy="1800000"/>
          </a:xfrm>
          <a:prstGeom prst="ellipse">
            <a:avLst/>
          </a:prstGeom>
          <a:solidFill>
            <a:srgbClr val="C55A1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lt1"/>
                </a:solidFill>
                <a:latin typeface="Calibri"/>
                <a:ea typeface="Calibri"/>
                <a:cs typeface="Calibri"/>
                <a:sym typeface="Calibri"/>
              </a:rPr>
              <a:t>AUTONOMI</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1: Fotboll för alla </a:t>
            </a:r>
            <a:endParaRPr>
              <a:latin typeface="Arial Black"/>
              <a:ea typeface="Arial Black"/>
              <a:cs typeface="Arial Black"/>
              <a:sym typeface="Arial Black"/>
            </a:endParaRPr>
          </a:p>
        </p:txBody>
      </p:sp>
      <p:sp>
        <p:nvSpPr>
          <p:cNvPr id="138" name="Google Shape;13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sv-SE" b="1"/>
              <a:t>Fotboll är en inkluderande idrott där alla är välkomna.</a:t>
            </a:r>
            <a:endParaRPr/>
          </a:p>
          <a:p>
            <a:pPr marL="228600" lvl="0" indent="-228600" algn="l" rtl="0">
              <a:lnSpc>
                <a:spcPct val="90000"/>
              </a:lnSpc>
              <a:spcBef>
                <a:spcPts val="1000"/>
              </a:spcBef>
              <a:spcAft>
                <a:spcPts val="0"/>
              </a:spcAft>
              <a:buClr>
                <a:schemeClr val="dk1"/>
              </a:buClr>
              <a:buSzPts val="2800"/>
              <a:buChar char="•"/>
            </a:pPr>
            <a:r>
              <a:rPr lang="sv-SE"/>
              <a:t>Fotboll tar hänsyn till de sju diskrimineringsgrunderna och alla har ett ansvar för att varken begränsa eller kränka varandra.</a:t>
            </a:r>
            <a:endParaRPr/>
          </a:p>
          <a:p>
            <a:pPr marL="228600" lvl="0" indent="-228600" algn="l" rtl="0">
              <a:lnSpc>
                <a:spcPct val="90000"/>
              </a:lnSpc>
              <a:spcBef>
                <a:spcPts val="1000"/>
              </a:spcBef>
              <a:spcAft>
                <a:spcPts val="0"/>
              </a:spcAft>
              <a:buClr>
                <a:schemeClr val="dk1"/>
              </a:buClr>
              <a:buSzPts val="2800"/>
              <a:buChar char="•"/>
            </a:pPr>
            <a:r>
              <a:rPr lang="sv-SE"/>
              <a:t>Alla får vara med på lika villkor oavsett sin fotbollsmässiga utveckling.</a:t>
            </a:r>
            <a:endParaRPr/>
          </a:p>
          <a:p>
            <a:pPr marL="228600" lvl="0" indent="-228600" algn="l" rtl="0">
              <a:lnSpc>
                <a:spcPct val="90000"/>
              </a:lnSpc>
              <a:spcBef>
                <a:spcPts val="1000"/>
              </a:spcBef>
              <a:spcAft>
                <a:spcPts val="0"/>
              </a:spcAft>
              <a:buClr>
                <a:schemeClr val="dk1"/>
              </a:buClr>
              <a:buSzPts val="2800"/>
              <a:buChar char="•"/>
            </a:pPr>
            <a:r>
              <a:rPr lang="sv-SE"/>
              <a:t>I barnfotbollen (&lt;12 år) varieras gruppsammansättningen där spelare med varierande fotbollsmässig utveckling blandas.</a:t>
            </a:r>
            <a:endParaRPr/>
          </a:p>
          <a:p>
            <a:pPr marL="228600" lvl="0" indent="-228600" algn="l" rtl="0">
              <a:lnSpc>
                <a:spcPct val="90000"/>
              </a:lnSpc>
              <a:spcBef>
                <a:spcPts val="1000"/>
              </a:spcBef>
              <a:spcAft>
                <a:spcPts val="0"/>
              </a:spcAft>
              <a:buClr>
                <a:schemeClr val="dk1"/>
              </a:buClr>
              <a:buSzPts val="2800"/>
              <a:buChar char="•"/>
            </a:pPr>
            <a:r>
              <a:rPr lang="sv-SE"/>
              <a:t>Ungdomsfotbollen (&gt;13år) anpassas efter varje spelares individuella intresse.</a:t>
            </a:r>
            <a:endParaRPr/>
          </a:p>
        </p:txBody>
      </p:sp>
      <p:pic>
        <p:nvPicPr>
          <p:cNvPr id="139" name="Google Shape;139;p6"/>
          <p:cNvPicPr preferRelativeResize="0"/>
          <p:nvPr/>
        </p:nvPicPr>
        <p:blipFill rotWithShape="1">
          <a:blip r:embed="rId3">
            <a:alphaModFix/>
          </a:blip>
          <a:srcRect/>
          <a:stretch/>
        </p:blipFill>
        <p:spPr>
          <a:xfrm>
            <a:off x="10534817" y="120158"/>
            <a:ext cx="1493060" cy="2130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Black"/>
              <a:buNone/>
            </a:pPr>
            <a:r>
              <a:rPr lang="sv-SE">
                <a:latin typeface="Arial Black"/>
                <a:ea typeface="Arial Black"/>
                <a:cs typeface="Arial Black"/>
                <a:sym typeface="Arial Black"/>
              </a:rPr>
              <a:t>RIL 1: Fotboll för alla </a:t>
            </a:r>
            <a:endParaRPr>
              <a:latin typeface="Arial Black"/>
              <a:ea typeface="Arial Black"/>
              <a:cs typeface="Arial Black"/>
              <a:sym typeface="Arial Black"/>
            </a:endParaRPr>
          </a:p>
        </p:txBody>
      </p:sp>
      <p:sp>
        <p:nvSpPr>
          <p:cNvPr id="145" name="Google Shape;14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sv-SE"/>
              <a:t>Fotboll är en inkluderande idrott där alla är välkomna.</a:t>
            </a:r>
            <a:endParaRPr/>
          </a:p>
          <a:p>
            <a:pPr marL="228600" lvl="0" indent="-228600" algn="l" rtl="0">
              <a:lnSpc>
                <a:spcPct val="90000"/>
              </a:lnSpc>
              <a:spcBef>
                <a:spcPts val="1000"/>
              </a:spcBef>
              <a:spcAft>
                <a:spcPts val="0"/>
              </a:spcAft>
              <a:buClr>
                <a:schemeClr val="dk1"/>
              </a:buClr>
              <a:buSzPts val="2800"/>
              <a:buChar char="•"/>
            </a:pPr>
            <a:r>
              <a:rPr lang="sv-SE" b="1"/>
              <a:t>Fotboll tar hänsyn till de sju diskrimineringsgrunderna och alla har ett ansvar för att varken begränsa eller kränka varandra.</a:t>
            </a:r>
            <a:endParaRPr/>
          </a:p>
          <a:p>
            <a:pPr marL="228600" lvl="0" indent="-228600" algn="l" rtl="0">
              <a:lnSpc>
                <a:spcPct val="90000"/>
              </a:lnSpc>
              <a:spcBef>
                <a:spcPts val="1000"/>
              </a:spcBef>
              <a:spcAft>
                <a:spcPts val="0"/>
              </a:spcAft>
              <a:buClr>
                <a:schemeClr val="dk1"/>
              </a:buClr>
              <a:buSzPts val="2800"/>
              <a:buChar char="•"/>
            </a:pPr>
            <a:r>
              <a:rPr lang="sv-SE"/>
              <a:t>Alla får vara med på lika villkor oavsett sin fotbollsmässiga utveckling.</a:t>
            </a:r>
            <a:endParaRPr/>
          </a:p>
          <a:p>
            <a:pPr marL="228600" lvl="0" indent="-228600" algn="l" rtl="0">
              <a:lnSpc>
                <a:spcPct val="90000"/>
              </a:lnSpc>
              <a:spcBef>
                <a:spcPts val="1000"/>
              </a:spcBef>
              <a:spcAft>
                <a:spcPts val="0"/>
              </a:spcAft>
              <a:buClr>
                <a:schemeClr val="dk1"/>
              </a:buClr>
              <a:buSzPts val="2800"/>
              <a:buChar char="•"/>
            </a:pPr>
            <a:r>
              <a:rPr lang="sv-SE"/>
              <a:t>I barnfotbollen (&lt;12 år) varieras gruppsammansättningen där spelare med varierande fotbollsmässig utveckling blandas.</a:t>
            </a:r>
            <a:endParaRPr/>
          </a:p>
          <a:p>
            <a:pPr marL="228600" lvl="0" indent="-228600" algn="l" rtl="0">
              <a:lnSpc>
                <a:spcPct val="90000"/>
              </a:lnSpc>
              <a:spcBef>
                <a:spcPts val="1000"/>
              </a:spcBef>
              <a:spcAft>
                <a:spcPts val="0"/>
              </a:spcAft>
              <a:buClr>
                <a:schemeClr val="dk1"/>
              </a:buClr>
              <a:buSzPts val="2800"/>
              <a:buChar char="•"/>
            </a:pPr>
            <a:r>
              <a:rPr lang="sv-SE"/>
              <a:t>Ungdomsfotbollen (&gt;13år) anpassas efter varje spelares individuella intresse.</a:t>
            </a:r>
            <a:endParaRPr/>
          </a:p>
        </p:txBody>
      </p:sp>
      <p:pic>
        <p:nvPicPr>
          <p:cNvPr id="146" name="Google Shape;146;p7"/>
          <p:cNvPicPr preferRelativeResize="0"/>
          <p:nvPr/>
        </p:nvPicPr>
        <p:blipFill rotWithShape="1">
          <a:blip r:embed="rId3">
            <a:alphaModFix/>
          </a:blip>
          <a:srcRect/>
          <a:stretch/>
        </p:blipFill>
        <p:spPr>
          <a:xfrm>
            <a:off x="10534817" y="120158"/>
            <a:ext cx="1493060" cy="2130674"/>
          </a:xfrm>
          <a:prstGeom prst="rect">
            <a:avLst/>
          </a:prstGeom>
          <a:noFill/>
          <a:ln>
            <a:noFill/>
          </a:ln>
        </p:spPr>
      </p:pic>
      <p:sp>
        <p:nvSpPr>
          <p:cNvPr id="147" name="Google Shape;147;p7"/>
          <p:cNvSpPr/>
          <p:nvPr/>
        </p:nvSpPr>
        <p:spPr>
          <a:xfrm>
            <a:off x="10227877" y="4937842"/>
            <a:ext cx="1800000" cy="1800000"/>
          </a:xfrm>
          <a:prstGeom prst="ellipse">
            <a:avLst/>
          </a:prstGeom>
          <a:solidFill>
            <a:srgbClr val="FFFF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Calibri"/>
                <a:ea typeface="Calibri"/>
                <a:cs typeface="Calibri"/>
                <a:sym typeface="Calibri"/>
              </a:rPr>
              <a:t>SAMHÖRIG-HET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body" idx="1"/>
          </p:nvPr>
        </p:nvSpPr>
        <p:spPr>
          <a:xfrm>
            <a:off x="838200" y="860850"/>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sv-SE" b="1"/>
              <a:t>Kön</a:t>
            </a:r>
            <a:endParaRPr/>
          </a:p>
          <a:p>
            <a:pPr marL="228600" lvl="0" indent="-228600" algn="l" rtl="0">
              <a:lnSpc>
                <a:spcPct val="90000"/>
              </a:lnSpc>
              <a:spcBef>
                <a:spcPts val="1000"/>
              </a:spcBef>
              <a:spcAft>
                <a:spcPts val="0"/>
              </a:spcAft>
              <a:buClr>
                <a:schemeClr val="dk1"/>
              </a:buClr>
              <a:buSzPts val="2800"/>
              <a:buChar char="•"/>
            </a:pPr>
            <a:r>
              <a:rPr lang="sv-SE" b="1"/>
              <a:t>Könsöverskridande identitet eller uttryck</a:t>
            </a:r>
            <a:endParaRPr/>
          </a:p>
          <a:p>
            <a:pPr marL="228600" lvl="0" indent="-228600" algn="l" rtl="0">
              <a:lnSpc>
                <a:spcPct val="90000"/>
              </a:lnSpc>
              <a:spcBef>
                <a:spcPts val="1000"/>
              </a:spcBef>
              <a:spcAft>
                <a:spcPts val="0"/>
              </a:spcAft>
              <a:buClr>
                <a:schemeClr val="dk1"/>
              </a:buClr>
              <a:buSzPts val="2800"/>
              <a:buChar char="•"/>
            </a:pPr>
            <a:r>
              <a:rPr lang="sv-SE" b="1"/>
              <a:t>Etnisk tillhörighet</a:t>
            </a:r>
            <a:endParaRPr/>
          </a:p>
          <a:p>
            <a:pPr marL="228600" lvl="0" indent="-228600" algn="l" rtl="0">
              <a:lnSpc>
                <a:spcPct val="90000"/>
              </a:lnSpc>
              <a:spcBef>
                <a:spcPts val="1000"/>
              </a:spcBef>
              <a:spcAft>
                <a:spcPts val="0"/>
              </a:spcAft>
              <a:buClr>
                <a:schemeClr val="dk1"/>
              </a:buClr>
              <a:buSzPts val="2800"/>
              <a:buChar char="•"/>
            </a:pPr>
            <a:r>
              <a:rPr lang="sv-SE" b="1"/>
              <a:t>Religion eller annan trosuppfattning</a:t>
            </a:r>
            <a:endParaRPr/>
          </a:p>
          <a:p>
            <a:pPr marL="228600" lvl="0" indent="-228600" algn="l" rtl="0">
              <a:lnSpc>
                <a:spcPct val="90000"/>
              </a:lnSpc>
              <a:spcBef>
                <a:spcPts val="1000"/>
              </a:spcBef>
              <a:spcAft>
                <a:spcPts val="0"/>
              </a:spcAft>
              <a:buClr>
                <a:schemeClr val="dk1"/>
              </a:buClr>
              <a:buSzPts val="2800"/>
              <a:buChar char="•"/>
            </a:pPr>
            <a:r>
              <a:rPr lang="sv-SE" b="1"/>
              <a:t>Funktionsnedsättning</a:t>
            </a:r>
            <a:endParaRPr/>
          </a:p>
          <a:p>
            <a:pPr marL="228600" lvl="0" indent="-228600" algn="l" rtl="0">
              <a:lnSpc>
                <a:spcPct val="90000"/>
              </a:lnSpc>
              <a:spcBef>
                <a:spcPts val="1000"/>
              </a:spcBef>
              <a:spcAft>
                <a:spcPts val="0"/>
              </a:spcAft>
              <a:buClr>
                <a:schemeClr val="dk1"/>
              </a:buClr>
              <a:buSzPts val="2800"/>
              <a:buChar char="•"/>
            </a:pPr>
            <a:r>
              <a:rPr lang="sv-SE" b="1"/>
              <a:t>Sexuell läggning</a:t>
            </a:r>
            <a:endParaRPr/>
          </a:p>
          <a:p>
            <a:pPr marL="228600" lvl="0" indent="-228600" algn="l" rtl="0">
              <a:lnSpc>
                <a:spcPct val="90000"/>
              </a:lnSpc>
              <a:spcBef>
                <a:spcPts val="1000"/>
              </a:spcBef>
              <a:spcAft>
                <a:spcPts val="0"/>
              </a:spcAft>
              <a:buClr>
                <a:schemeClr val="dk1"/>
              </a:buClr>
              <a:buSzPts val="2800"/>
              <a:buChar char="•"/>
            </a:pPr>
            <a:r>
              <a:rPr lang="sv-SE" b="1"/>
              <a:t>Ålder</a:t>
            </a:r>
            <a:endParaRPr/>
          </a:p>
        </p:txBody>
      </p:sp>
      <p:pic>
        <p:nvPicPr>
          <p:cNvPr id="153" name="Google Shape;153;p8"/>
          <p:cNvPicPr preferRelativeResize="0"/>
          <p:nvPr/>
        </p:nvPicPr>
        <p:blipFill rotWithShape="1">
          <a:blip r:embed="rId3">
            <a:alphaModFix/>
          </a:blip>
          <a:srcRect/>
          <a:stretch/>
        </p:blipFill>
        <p:spPr>
          <a:xfrm>
            <a:off x="6585438" y="3176585"/>
            <a:ext cx="5152291" cy="31404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4543</Words>
  <Application>Microsoft Office PowerPoint</Application>
  <PresentationFormat>Bredbild</PresentationFormat>
  <Paragraphs>492</Paragraphs>
  <Slides>53</Slides>
  <Notes>53</Notes>
  <HiddenSlides>2</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53</vt:i4>
      </vt:variant>
    </vt:vector>
  </HeadingPairs>
  <TitlesOfParts>
    <vt:vector size="58" baseType="lpstr">
      <vt:lpstr>Arial Black</vt:lpstr>
      <vt:lpstr>Calibri</vt:lpstr>
      <vt:lpstr>Arial</vt:lpstr>
      <vt:lpstr>Noto Sans Symbols</vt:lpstr>
      <vt:lpstr>Office-tema</vt:lpstr>
      <vt:lpstr>Kick Off 2025</vt:lpstr>
      <vt:lpstr>Syfte med detta…</vt:lpstr>
      <vt:lpstr>Bakgrunden</vt:lpstr>
      <vt:lpstr>Mentimeter, vad tycker ni?</vt:lpstr>
      <vt:lpstr>Selånger FK P-83 1996-2000</vt:lpstr>
      <vt:lpstr>Dessa ”pluttar” betyder något….</vt:lpstr>
      <vt:lpstr>RIL 1: Fotboll för alla </vt:lpstr>
      <vt:lpstr>RIL 1: Fotboll för alla </vt:lpstr>
      <vt:lpstr>PowerPoint-presentation</vt:lpstr>
      <vt:lpstr>RIL 1: Fotboll för alla </vt:lpstr>
      <vt:lpstr>Selektering</vt:lpstr>
      <vt:lpstr>RIL 1: Fotboll för alla </vt:lpstr>
      <vt:lpstr>PowerPoint-presentation</vt:lpstr>
      <vt:lpstr>Jamen…ska man bli bra så…</vt:lpstr>
      <vt:lpstr>RIL 2: Barns och ungdomars villkor </vt:lpstr>
      <vt:lpstr>Gretzky</vt:lpstr>
      <vt:lpstr>Deliberate practice / play</vt:lpstr>
      <vt:lpstr>RIL 2: Barns och ungdomars villkor </vt:lpstr>
      <vt:lpstr>Förutom att miljön ska vara trygg..</vt:lpstr>
      <vt:lpstr>RIL 2: Barns och ungdomars villkor </vt:lpstr>
      <vt:lpstr>Kamratskap en grund för en god lagutveckling</vt:lpstr>
      <vt:lpstr>RIL 2: Barns och ungdomars villkor </vt:lpstr>
      <vt:lpstr>RIL 2: Barns och ungdomars villkor </vt:lpstr>
      <vt:lpstr>PowerPoint-presentation</vt:lpstr>
      <vt:lpstr>RIL 3: Fokus på glädje, ansträngning och lärande </vt:lpstr>
      <vt:lpstr>RIL 3: Fokus på glädje, ansträngning och lärande </vt:lpstr>
      <vt:lpstr>Kortsiktigt ”Toppa”</vt:lpstr>
      <vt:lpstr>RIL 3: Fokus på glädje, ansträngning och lärande </vt:lpstr>
      <vt:lpstr>RIL 3: Fokus på glädje, ansträngning och lärande </vt:lpstr>
      <vt:lpstr>RIL 3: Fokus på glädje, ansträngning och lärande </vt:lpstr>
      <vt:lpstr>RIL 4: Hållbart idrottande </vt:lpstr>
      <vt:lpstr>PowerPoint-presentation</vt:lpstr>
      <vt:lpstr>RIL 4: Hållbart idrottande </vt:lpstr>
      <vt:lpstr>RIL 4: Hållbart idrottande </vt:lpstr>
      <vt:lpstr>PowerPoint-presentation</vt:lpstr>
      <vt:lpstr>”Den svenska modellen”</vt:lpstr>
      <vt:lpstr>PowerPoint-presentation</vt:lpstr>
      <vt:lpstr>PowerPoint-presentation</vt:lpstr>
      <vt:lpstr>RIL 4: Hållbart idrottande </vt:lpstr>
      <vt:lpstr>Barn behöver och klarar allsidig träning bättre!</vt:lpstr>
      <vt:lpstr>PowerPoint-presentation</vt:lpstr>
      <vt:lpstr>RIL 4: Hållbart idrottande </vt:lpstr>
      <vt:lpstr>RIL 5: Fair Play</vt:lpstr>
      <vt:lpstr>RIL 5: FAIR PLAY </vt:lpstr>
      <vt:lpstr>Så vad innebär ”pluttarna”?</vt:lpstr>
      <vt:lpstr>PowerPoint-presentation</vt:lpstr>
      <vt:lpstr>RIL 5: Fair Play</vt:lpstr>
      <vt:lpstr>Jaha, men jag tror fortfarande att man måste börja tidigt för att bli bra!</vt:lpstr>
      <vt:lpstr>PowerPoint-presentation</vt:lpstr>
      <vt:lpstr>Hur vet man att man satsar på rätt idrott?</vt:lpstr>
      <vt:lpstr>Vilket mindset väljer ni?</vt:lpstr>
      <vt:lpstr>Slutligen</vt:lpstr>
      <vt:lpstr>Vår idrott eller deras?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Markus Bjärnetoft</dc:creator>
  <cp:lastModifiedBy>Noona Grönlund</cp:lastModifiedBy>
  <cp:revision>1</cp:revision>
  <dcterms:created xsi:type="dcterms:W3CDTF">2024-11-23T18:46:02Z</dcterms:created>
  <dcterms:modified xsi:type="dcterms:W3CDTF">2025-04-02T14:36:37Z</dcterms:modified>
</cp:coreProperties>
</file>