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  <p:sldMasterId id="2147483676" r:id="rId4"/>
  </p:sldMasterIdLst>
  <p:notesMasterIdLst>
    <p:notesMasterId r:id="rId32"/>
  </p:notesMasterIdLst>
  <p:sldIdLst>
    <p:sldId id="256" r:id="rId5"/>
    <p:sldId id="257" r:id="rId6"/>
    <p:sldId id="258" r:id="rId7"/>
    <p:sldId id="281" r:id="rId8"/>
    <p:sldId id="282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h03RGKmQyhqU7YolI2uEayVrWC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46084f793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46084f793a_1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g346084f793a_1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46084f793a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46084f793a_2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346084f793a_2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När vill vi köra denna i Våmb, helg, kvällar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Ev visa från utbildningar får övningsbanken</a:t>
            </a:r>
            <a:endParaRPr/>
          </a:p>
        </p:txBody>
      </p:sp>
      <p:sp>
        <p:nvSpPr>
          <p:cNvPr id="382" name="Google Shape;382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v-S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När vill vi köra denna i Våmb, helg, kvällar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sv-SE"/>
              <a:t>Ev visa från utbildningar får övningsbanken</a:t>
            </a:r>
            <a:endParaRPr/>
          </a:p>
        </p:txBody>
      </p:sp>
      <p:sp>
        <p:nvSpPr>
          <p:cNvPr id="390" name="Google Shape;39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v-S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6084f793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46084f793a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346084f793a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46084f793a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46084f793a_1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346084f793a_1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43a164ef1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9" name="Google Shape;429;g343a164ef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43d0e4b92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343d0e4b92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343d0e4b92f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43d0e4b92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g343d0e4b92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343d0e4b92f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sv-SE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46084f793a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46084f793a_1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346084f793a_1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46084f793a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46084f793a_1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346084f793a_1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>
            <a:spLocks noGrp="1"/>
          </p:cNvSpPr>
          <p:nvPr>
            <p:ph type="ctrTitle"/>
          </p:nvPr>
        </p:nvSpPr>
        <p:spPr>
          <a:xfrm>
            <a:off x="448965" y="1350110"/>
            <a:ext cx="5650085" cy="1527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subTitle" idx="1"/>
          </p:nvPr>
        </p:nvSpPr>
        <p:spPr>
          <a:xfrm>
            <a:off x="448965" y="2877160"/>
            <a:ext cx="5650085" cy="6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91" name="Google Shape;91;p22" descr="E:\websites\free-power-point-templates\2012\logo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4"/>
          <p:cNvSpPr txBox="1">
            <a:spLocks noGrp="1"/>
          </p:cNvSpPr>
          <p:nvPr>
            <p:ph type="body" idx="1"/>
          </p:nvPr>
        </p:nvSpPr>
        <p:spPr>
          <a:xfrm>
            <a:off x="448966" y="1350111"/>
            <a:ext cx="8246070" cy="351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8"/>
          <p:cNvSpPr txBox="1">
            <a:spLocks noGrp="1"/>
          </p:cNvSpPr>
          <p:nvPr>
            <p:ph type="ctrTitle"/>
          </p:nvPr>
        </p:nvSpPr>
        <p:spPr>
          <a:xfrm>
            <a:off x="448965" y="1350110"/>
            <a:ext cx="5650085" cy="1527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8"/>
          <p:cNvSpPr txBox="1">
            <a:spLocks noGrp="1"/>
          </p:cNvSpPr>
          <p:nvPr>
            <p:ph type="subTitle" idx="1"/>
          </p:nvPr>
        </p:nvSpPr>
        <p:spPr>
          <a:xfrm>
            <a:off x="448965" y="2877160"/>
            <a:ext cx="5650085" cy="6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4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9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6108200" cy="57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  <a:defRPr sz="3600">
                <a:solidFill>
                  <a:srgbClr val="00B0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9"/>
          <p:cNvSpPr txBox="1">
            <a:spLocks noGrp="1"/>
          </p:cNvSpPr>
          <p:nvPr>
            <p:ph type="body" idx="1"/>
          </p:nvPr>
        </p:nvSpPr>
        <p:spPr>
          <a:xfrm>
            <a:off x="448965" y="1044701"/>
            <a:ext cx="6108200" cy="366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4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5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7" name="Google Shape;127;p51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8" name="Google Shape;128;p5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2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093365" cy="6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2"/>
          <p:cNvSpPr txBox="1">
            <a:spLocks noGrp="1"/>
          </p:cNvSpPr>
          <p:nvPr>
            <p:ph type="body" idx="1"/>
          </p:nvPr>
        </p:nvSpPr>
        <p:spPr>
          <a:xfrm>
            <a:off x="536880" y="16412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4" name="Google Shape;134;p52"/>
          <p:cNvSpPr txBox="1">
            <a:spLocks noGrp="1"/>
          </p:cNvSpPr>
          <p:nvPr>
            <p:ph type="body" idx="2"/>
          </p:nvPr>
        </p:nvSpPr>
        <p:spPr>
          <a:xfrm>
            <a:off x="536880" y="2113635"/>
            <a:ext cx="4040188" cy="227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5" name="Google Shape;135;p52"/>
          <p:cNvSpPr txBox="1">
            <a:spLocks noGrp="1"/>
          </p:cNvSpPr>
          <p:nvPr>
            <p:ph type="body" idx="3"/>
          </p:nvPr>
        </p:nvSpPr>
        <p:spPr>
          <a:xfrm>
            <a:off x="4572001" y="16412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52"/>
          <p:cNvSpPr txBox="1">
            <a:spLocks noGrp="1"/>
          </p:cNvSpPr>
          <p:nvPr>
            <p:ph type="body" idx="4"/>
          </p:nvPr>
        </p:nvSpPr>
        <p:spPr>
          <a:xfrm>
            <a:off x="4572001" y="2113635"/>
            <a:ext cx="4041775" cy="227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7" name="Google Shape;137;p5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1"/>
          </p:nvPr>
        </p:nvSpPr>
        <p:spPr>
          <a:xfrm>
            <a:off x="448966" y="1350111"/>
            <a:ext cx="8246070" cy="351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2" name="Google Shape;152;p5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3" name="Google Shape;153;p5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5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5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5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0" name="Google Shape;160;p5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5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8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58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5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175" name="Google Shape;175;p58" descr="E:\websites\free-power-point-templates\2012\logo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2"/>
          <p:cNvSpPr txBox="1">
            <a:spLocks noGrp="1"/>
          </p:cNvSpPr>
          <p:nvPr>
            <p:ph type="body" idx="1"/>
          </p:nvPr>
        </p:nvSpPr>
        <p:spPr>
          <a:xfrm>
            <a:off x="448966" y="1350111"/>
            <a:ext cx="8246070" cy="351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>
                <a:solidFill>
                  <a:schemeClr val="lt1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>
                <a:solidFill>
                  <a:schemeClr val="lt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448966" y="1350111"/>
            <a:ext cx="8246070" cy="351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6108200" cy="57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  <a:defRPr sz="3600">
                <a:solidFill>
                  <a:srgbClr val="00B05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7"/>
          <p:cNvSpPr txBox="1">
            <a:spLocks noGrp="1"/>
          </p:cNvSpPr>
          <p:nvPr>
            <p:ph type="body" idx="1"/>
          </p:nvPr>
        </p:nvSpPr>
        <p:spPr>
          <a:xfrm>
            <a:off x="448965" y="1044701"/>
            <a:ext cx="6108200" cy="366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8"/>
          <p:cNvSpPr txBox="1">
            <a:spLocks noGrp="1"/>
          </p:cNvSpPr>
          <p:nvPr>
            <p:ph type="ctrTitle"/>
          </p:nvPr>
        </p:nvSpPr>
        <p:spPr>
          <a:xfrm>
            <a:off x="448965" y="1350110"/>
            <a:ext cx="5650085" cy="1527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8"/>
          <p:cNvSpPr txBox="1">
            <a:spLocks noGrp="1"/>
          </p:cNvSpPr>
          <p:nvPr>
            <p:ph type="subTitle" idx="1"/>
          </p:nvPr>
        </p:nvSpPr>
        <p:spPr>
          <a:xfrm>
            <a:off x="448965" y="2877160"/>
            <a:ext cx="5650085" cy="6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 i="0">
                <a:solidFill>
                  <a:schemeClr val="dk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3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3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6108200" cy="57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600"/>
              <a:buFont typeface="Calibri"/>
              <a:buNone/>
              <a:defRPr sz="3600">
                <a:solidFill>
                  <a:srgbClr val="00B0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1"/>
          </p:nvPr>
        </p:nvSpPr>
        <p:spPr>
          <a:xfrm>
            <a:off x="448965" y="1044701"/>
            <a:ext cx="6108200" cy="366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solidFill>
                  <a:schemeClr val="dk1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3" name="Google Shape;223;p4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093365" cy="6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body" idx="1"/>
          </p:nvPr>
        </p:nvSpPr>
        <p:spPr>
          <a:xfrm>
            <a:off x="536880" y="16412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0" name="Google Shape;230;p41"/>
          <p:cNvSpPr txBox="1">
            <a:spLocks noGrp="1"/>
          </p:cNvSpPr>
          <p:nvPr>
            <p:ph type="body" idx="2"/>
          </p:nvPr>
        </p:nvSpPr>
        <p:spPr>
          <a:xfrm>
            <a:off x="536880" y="2113635"/>
            <a:ext cx="4040188" cy="227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body" idx="3"/>
          </p:nvPr>
        </p:nvSpPr>
        <p:spPr>
          <a:xfrm>
            <a:off x="4572001" y="16412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body" idx="4"/>
          </p:nvPr>
        </p:nvSpPr>
        <p:spPr>
          <a:xfrm>
            <a:off x="4572001" y="2113635"/>
            <a:ext cx="4041775" cy="227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4290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33" name="Google Shape;233;p4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48" name="Google Shape;248;p44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4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4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56" name="Google Shape;256;p4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4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4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4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7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4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4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271" name="Google Shape;271;p47" descr="E:\websites\free-power-point-templates\2012\logo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093365" cy="61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536880" y="1641238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2"/>
          </p:nvPr>
        </p:nvSpPr>
        <p:spPr>
          <a:xfrm>
            <a:off x="536880" y="2113635"/>
            <a:ext cx="4040188" cy="227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4572001" y="1641238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body" idx="4"/>
          </p:nvPr>
        </p:nvSpPr>
        <p:spPr>
          <a:xfrm>
            <a:off x="4572001" y="2113635"/>
            <a:ext cx="4041775" cy="2276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solidFill>
                  <a:schemeClr val="dk1"/>
                </a:solidFill>
              </a:defRPr>
            </a:lvl1pPr>
            <a:lvl2pPr marL="914400" lvl="1" indent="-355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solidFill>
                  <a:schemeClr val="dk1"/>
                </a:solidFill>
              </a:defRPr>
            </a:lvl2pPr>
            <a:lvl3pPr marL="1371600" lvl="2" indent="-3429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3pPr>
            <a:lvl4pPr marL="1828800" lvl="3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solidFill>
                  <a:schemeClr val="dk1"/>
                </a:solidFill>
              </a:defRPr>
            </a:lvl4pPr>
            <a:lvl5pPr marL="2286000" lvl="4" indent="-3302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5" name="Google Shape;15;p8"/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3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98" name="Google Shape;98;p33"/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3" descr="{&quot;HashCode&quot;:1455167957,&quot;Placement&quot;:&quot;Footer&quot;,&quot;Top&quot;:384.343,&quot;Left&quot;:302.06,&quot;SlideWidth&quot;:720,&quot;SlideHeight&quot;:405}"/>
          <p:cNvSpPr txBox="1"/>
          <p:nvPr/>
        </p:nvSpPr>
        <p:spPr>
          <a:xfrm>
            <a:off x="3836162" y="4881156"/>
            <a:ext cx="1471676" cy="262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sv-SE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Classification - Internal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82" name="Google Shape;182;p11"/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presentation uses a free template provided by FPPT.com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www.free-power-point-templates.com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95" name="Google Shape;195;p35"/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This presentation uses a free template provided by FPPT.com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www.free-power-point-templates.com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alkhhriu5ut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"/>
          <p:cNvSpPr txBox="1">
            <a:spLocks noGrp="1"/>
          </p:cNvSpPr>
          <p:nvPr>
            <p:ph type="ctrTitle"/>
          </p:nvPr>
        </p:nvSpPr>
        <p:spPr>
          <a:xfrm>
            <a:off x="448965" y="1502815"/>
            <a:ext cx="5955493" cy="13361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sv-SE"/>
              <a:t>Uppstart ledare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g346084f793a_1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2051875"/>
            <a:ext cx="6674025" cy="190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346084f793a_1_20"/>
          <p:cNvSpPr txBox="1"/>
          <p:nvPr/>
        </p:nvSpPr>
        <p:spPr>
          <a:xfrm>
            <a:off x="362150" y="232000"/>
            <a:ext cx="5211300" cy="6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Helenas punkter </a:t>
            </a:r>
            <a:endParaRPr sz="32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g346084f793a_1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1450" y="1883875"/>
            <a:ext cx="1803025" cy="2438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46084f793a_1_36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100" cy="61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Klädavtal 2025-2028 </a:t>
            </a:r>
            <a:endParaRPr/>
          </a:p>
        </p:txBody>
      </p:sp>
      <p:pic>
        <p:nvPicPr>
          <p:cNvPr id="333" name="Google Shape;333;g346084f793a_1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653" y="1765050"/>
            <a:ext cx="2615826" cy="17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g346084f793a_1_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014" y="2223163"/>
            <a:ext cx="5085242" cy="108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346084f793a_1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1123000"/>
            <a:ext cx="8400476" cy="38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g346084f793a_1_27"/>
          <p:cNvSpPr txBox="1">
            <a:spLocks noGrp="1"/>
          </p:cNvSpPr>
          <p:nvPr>
            <p:ph type="title" idx="4294967295"/>
          </p:nvPr>
        </p:nvSpPr>
        <p:spPr>
          <a:xfrm>
            <a:off x="448973" y="281175"/>
            <a:ext cx="6329700" cy="61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solidFill>
                  <a:schemeClr val="lt2"/>
                </a:solidFill>
              </a:rPr>
              <a:t>Skicka in så snart som möjligt </a:t>
            </a:r>
            <a:endParaRPr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46084f793a_2_3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61083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Föreningscup</a:t>
            </a:r>
            <a:endParaRPr/>
          </a:p>
        </p:txBody>
      </p:sp>
      <p:sp>
        <p:nvSpPr>
          <p:cNvPr id="348" name="Google Shape;348;g346084f793a_2_3"/>
          <p:cNvSpPr txBox="1">
            <a:spLocks noGrp="1"/>
          </p:cNvSpPr>
          <p:nvPr>
            <p:ph type="body" idx="1"/>
          </p:nvPr>
        </p:nvSpPr>
        <p:spPr>
          <a:xfrm>
            <a:off x="448975" y="1044700"/>
            <a:ext cx="6108300" cy="326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sv-SE"/>
              <a:t>Oddebollen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sv-SE"/>
              <a:t>Eskilscupen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sv-SE"/>
              <a:t>För beslut på hösten?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sv-SE"/>
              <a:t>Gröna tråden</a:t>
            </a:r>
            <a:endParaRPr/>
          </a:p>
        </p:txBody>
      </p:sp>
      <p:sp>
        <p:nvSpPr>
          <p:cNvPr id="354" name="Google Shape;354;p6"/>
          <p:cNvSpPr txBox="1">
            <a:spLocks noGrp="1"/>
          </p:cNvSpPr>
          <p:nvPr>
            <p:ph type="body" idx="1"/>
          </p:nvPr>
        </p:nvSpPr>
        <p:spPr>
          <a:xfrm>
            <a:off x="448966" y="1350111"/>
            <a:ext cx="8246070" cy="351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v-SE" sz="2600" b="1">
                <a:latin typeface="Arial"/>
                <a:ea typeface="Arial"/>
                <a:cs typeface="Arial"/>
                <a:sym typeface="Arial"/>
              </a:rPr>
              <a:t>Allmänna träningsråd</a:t>
            </a:r>
            <a:endParaRPr sz="26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sv-SE" sz="1800" b="1">
                <a:latin typeface="Arial"/>
                <a:ea typeface="Arial"/>
                <a:cs typeface="Arial"/>
                <a:sym typeface="Arial"/>
              </a:rPr>
              <a:t>Ge ofta beröm och positiv kritik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sv-SE" sz="1800" b="1">
                <a:latin typeface="Arial"/>
                <a:ea typeface="Arial"/>
                <a:cs typeface="Arial"/>
                <a:sym typeface="Arial"/>
              </a:rPr>
              <a:t>Lär ut genom att visa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sv-SE" sz="1800" b="1">
                <a:latin typeface="Arial"/>
                <a:ea typeface="Arial"/>
                <a:cs typeface="Arial"/>
                <a:sym typeface="Arial"/>
              </a:rPr>
              <a:t>Lär ut helheten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sv-SE" sz="1800" b="1">
                <a:latin typeface="Arial"/>
                <a:ea typeface="Arial"/>
                <a:cs typeface="Arial"/>
                <a:sym typeface="Arial"/>
              </a:rPr>
              <a:t>Inspirera och skapa utmaningar för spelarna utifrån deras förmåga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sv-SE" sz="1800" b="1">
                <a:latin typeface="Arial"/>
                <a:ea typeface="Arial"/>
                <a:cs typeface="Arial"/>
                <a:sym typeface="Arial"/>
              </a:rPr>
              <a:t>Undvik att lära ut teknikövningar när utövarna är trötta eller omotiverade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sv-SE" sz="1800" b="1">
                <a:latin typeface="Arial"/>
                <a:ea typeface="Arial"/>
                <a:cs typeface="Arial"/>
                <a:sym typeface="Arial"/>
              </a:rPr>
              <a:t>Avsluta aldrig en teknikövning med ett misslyckat resultat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sv-SE" sz="1800" b="1">
                <a:latin typeface="Arial"/>
                <a:ea typeface="Arial"/>
                <a:cs typeface="Arial"/>
                <a:sym typeface="Arial"/>
              </a:rPr>
              <a:t>Använd omväxlande övningar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sv-SE" sz="1800" b="1">
                <a:latin typeface="Arial"/>
                <a:ea typeface="Arial"/>
                <a:cs typeface="Arial"/>
                <a:sym typeface="Arial"/>
              </a:rPr>
              <a:t>Belöning lönar sig bättre än straff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sv-SE" sz="1800" b="1">
                <a:latin typeface="Arial"/>
                <a:ea typeface="Arial"/>
                <a:cs typeface="Arial"/>
                <a:sym typeface="Arial"/>
              </a:rPr>
              <a:t>Anpassa träning efter gruppens och individens kunskapsnivå och motivation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sv-SE" sz="1800" b="1">
                <a:latin typeface="Arial"/>
                <a:ea typeface="Arial"/>
                <a:cs typeface="Arial"/>
                <a:sym typeface="Arial"/>
              </a:rPr>
              <a:t>Gå från det lätta till det svårare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85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sv-SE" sz="1800" b="1">
                <a:latin typeface="Arial"/>
                <a:ea typeface="Arial"/>
                <a:cs typeface="Arial"/>
                <a:sym typeface="Arial"/>
              </a:rPr>
              <a:t>Kom väl förberedd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7" descr="Köp Micki Snickarlåda med verktyg | Teknikproffset.se"/>
          <p:cNvPicPr preferRelativeResize="0"/>
          <p:nvPr/>
        </p:nvPicPr>
        <p:blipFill rotWithShape="1">
          <a:blip r:embed="rId3">
            <a:alphaModFix amt="40000"/>
          </a:blip>
          <a:srcRect t="5858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7"/>
          <p:cNvSpPr txBox="1">
            <a:spLocks noGrp="1"/>
          </p:cNvSpPr>
          <p:nvPr>
            <p:ph type="title"/>
          </p:nvPr>
        </p:nvSpPr>
        <p:spPr>
          <a:xfrm>
            <a:off x="723900" y="723900"/>
            <a:ext cx="7696200" cy="267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600"/>
              <a:buFont typeface="Calibri"/>
              <a:buNone/>
            </a:pPr>
            <a:r>
              <a:rPr lang="sv-SE" sz="8600"/>
              <a:t>Tränaruppdrag</a:t>
            </a:r>
            <a:endParaRPr/>
          </a:p>
        </p:txBody>
      </p:sp>
      <p:pic>
        <p:nvPicPr>
          <p:cNvPr id="361" name="Google Shape;361;p7" descr="En bild som visar text, fotboll, boll, fotbeklädnad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0750" y="243416"/>
            <a:ext cx="4762500" cy="4656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3"/>
          <p:cNvSpPr txBox="1">
            <a:spLocks noGrp="1"/>
          </p:cNvSpPr>
          <p:nvPr>
            <p:ph type="ctrTitle"/>
          </p:nvPr>
        </p:nvSpPr>
        <p:spPr>
          <a:xfrm>
            <a:off x="448965" y="1350110"/>
            <a:ext cx="5650085" cy="1527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sv-SE"/>
              <a:t>Info från Sportgruppen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4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sv-SE"/>
              <a:t>Sportgruppen</a:t>
            </a:r>
            <a:endParaRPr/>
          </a:p>
        </p:txBody>
      </p:sp>
      <p:sp>
        <p:nvSpPr>
          <p:cNvPr id="372" name="Google Shape;372;p24"/>
          <p:cNvSpPr txBox="1">
            <a:spLocks noGrp="1"/>
          </p:cNvSpPr>
          <p:nvPr>
            <p:ph type="body" idx="1"/>
          </p:nvPr>
        </p:nvSpPr>
        <p:spPr>
          <a:xfrm>
            <a:off x="448966" y="1350111"/>
            <a:ext cx="8246070" cy="351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Spelarutbildningsplan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Ledarförsörjningsplan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Utbildningsplan Ledare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Kontakt Herrlag &amp; Damlag + Spelarråd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Sportslig kontakt för hela Våmbs IF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Domarutbildning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5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sv-SE"/>
              <a:t>Utbildning tränare</a:t>
            </a:r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body" idx="1"/>
          </p:nvPr>
        </p:nvSpPr>
        <p:spPr>
          <a:xfrm>
            <a:off x="448966" y="1350111"/>
            <a:ext cx="8246070" cy="351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SvFF D </a:t>
            </a:r>
            <a:br>
              <a:rPr lang="sv-SE"/>
            </a:br>
            <a:r>
              <a:rPr lang="sv-SE"/>
              <a:t>dag 1 13/4 Södermalm för Våmbs IF </a:t>
            </a:r>
            <a:br>
              <a:rPr lang="sv-SE"/>
            </a:br>
            <a:r>
              <a:rPr lang="sv-SE"/>
              <a:t>15 anmälda, vill ha fler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Dag 2 bestäms gemensamt vid första tillfället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/>
              <a:t>Frågor: Jonas 070-5742512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6108200" cy="57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lang="sv-SE"/>
              <a:t>Utbildningar</a:t>
            </a:r>
            <a:endParaRPr/>
          </a:p>
        </p:txBody>
      </p:sp>
      <p:pic>
        <p:nvPicPr>
          <p:cNvPr id="385" name="Google Shape;385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263" y="1158925"/>
            <a:ext cx="6107112" cy="34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6"/>
          <p:cNvSpPr txBox="1"/>
          <p:nvPr/>
        </p:nvSpPr>
        <p:spPr>
          <a:xfrm>
            <a:off x="440144" y="4497169"/>
            <a:ext cx="74825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sv-SE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D: Dag 1 13 april Södermalm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46084f793a_1_0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100" cy="61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Registerutdrag</a:t>
            </a:r>
            <a:endParaRPr/>
          </a:p>
        </p:txBody>
      </p:sp>
      <p:pic>
        <p:nvPicPr>
          <p:cNvPr id="283" name="Google Shape;283;g346084f793a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975" y="1238250"/>
            <a:ext cx="3905250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346084f793a_1_0"/>
          <p:cNvSpPr txBox="1"/>
          <p:nvPr/>
        </p:nvSpPr>
        <p:spPr>
          <a:xfrm>
            <a:off x="5098225" y="2098525"/>
            <a:ext cx="32931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Registerutdrag visas för, eller mailas till Mikael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7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6108200" cy="57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Font typeface="Calibri"/>
              <a:buNone/>
            </a:pPr>
            <a:r>
              <a:rPr lang="sv-SE"/>
              <a:t>Spelformsutbildning</a:t>
            </a:r>
            <a:endParaRPr/>
          </a:p>
        </p:txBody>
      </p:sp>
      <p:pic>
        <p:nvPicPr>
          <p:cNvPr id="393" name="Google Shape;393;p27" descr="En bild som visar text, skärmbild, gräs, poängtavla&#10;&#10;AI-genererat innehåll kan vara felaktigt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1139" y="1102762"/>
            <a:ext cx="6107112" cy="293797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27"/>
          <p:cNvSpPr txBox="1"/>
          <p:nvPr/>
        </p:nvSpPr>
        <p:spPr>
          <a:xfrm>
            <a:off x="511139" y="4289680"/>
            <a:ext cx="442554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Anmälan görs direkt på VFF:s hemsida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8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sv-SE"/>
              <a:t>Domarutveckling</a:t>
            </a:r>
            <a:endParaRPr/>
          </a:p>
        </p:txBody>
      </p:sp>
      <p:sp>
        <p:nvSpPr>
          <p:cNvPr id="400" name="Google Shape;400;p28"/>
          <p:cNvSpPr txBox="1">
            <a:spLocks noGrp="1"/>
          </p:cNvSpPr>
          <p:nvPr>
            <p:ph type="body" idx="1"/>
          </p:nvPr>
        </p:nvSpPr>
        <p:spPr>
          <a:xfrm>
            <a:off x="448966" y="1350111"/>
            <a:ext cx="8246070" cy="2948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 sz="2000"/>
              <a:t>Föreningen bemannar 5 mot 5, 7 mot 7 samt 9 mot 9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 sz="2000"/>
              <a:t>Förbundet tillsätter distriktsdomare för alla 11 mot 11 matcher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 sz="2000"/>
              <a:t>Domarna ska vara utbildade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 sz="2000"/>
              <a:t>Föreningsdomarutbildning 9 mot 9 (23 april kl 18:00)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sv-SE" sz="2000"/>
              <a:t>Ersättningar</a:t>
            </a:r>
            <a:endParaRPr/>
          </a:p>
        </p:txBody>
      </p:sp>
      <p:pic>
        <p:nvPicPr>
          <p:cNvPr id="401" name="Google Shape;40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380" y="3313568"/>
            <a:ext cx="8436561" cy="1196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46084f793a_1_13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100" cy="61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Fadderverksamhet</a:t>
            </a:r>
            <a:endParaRPr/>
          </a:p>
        </p:txBody>
      </p:sp>
      <p:sp>
        <p:nvSpPr>
          <p:cNvPr id="408" name="Google Shape;408;g346084f793a_1_13"/>
          <p:cNvSpPr txBox="1">
            <a:spLocks noGrp="1"/>
          </p:cNvSpPr>
          <p:nvPr>
            <p:ph type="body" idx="1"/>
          </p:nvPr>
        </p:nvSpPr>
        <p:spPr>
          <a:xfrm>
            <a:off x="448975" y="2112100"/>
            <a:ext cx="4394700" cy="214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sv-SE"/>
              <a:t>De spelare i seniorlagen som inte vill satsa på att vara domare, får istället vara fadder.</a:t>
            </a:r>
            <a:endParaRPr/>
          </a:p>
        </p:txBody>
      </p:sp>
      <p:pic>
        <p:nvPicPr>
          <p:cNvPr id="409" name="Google Shape;409;g346084f793a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049" y="1549900"/>
            <a:ext cx="3112499" cy="311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9"/>
          <p:cNvSpPr txBox="1">
            <a:spLocks noGrp="1"/>
          </p:cNvSpPr>
          <p:nvPr>
            <p:ph type="ctrTitle"/>
          </p:nvPr>
        </p:nvSpPr>
        <p:spPr>
          <a:xfrm>
            <a:off x="448965" y="1350110"/>
            <a:ext cx="5650085" cy="1527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sv-SE"/>
              <a:t>Vårdnadshavarenkät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0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sv-SE"/>
              <a:t>Enkätresultat - Våmbs IF säsong 2024</a:t>
            </a:r>
            <a:endParaRPr/>
          </a:p>
        </p:txBody>
      </p:sp>
      <p:sp>
        <p:nvSpPr>
          <p:cNvPr id="420" name="Google Shape;420;p30"/>
          <p:cNvSpPr txBox="1">
            <a:spLocks noGrp="1"/>
          </p:cNvSpPr>
          <p:nvPr>
            <p:ph type="body" idx="1"/>
          </p:nvPr>
        </p:nvSpPr>
        <p:spPr>
          <a:xfrm>
            <a:off x="352713" y="1191981"/>
            <a:ext cx="8246070" cy="351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42857"/>
              <a:buChar char="•"/>
            </a:pPr>
            <a:r>
              <a:rPr lang="sv-SE"/>
              <a:t>Resultatet från enkät till vårdnadshavare om deras upplevelse av Våmbs IF under säsongen 2024. 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42857"/>
              <a:buChar char="•"/>
            </a:pPr>
            <a:r>
              <a:rPr lang="sv-SE"/>
              <a:t>Syftet var att identifiera styrkor och områden för förbättring inför säsongen 2025.</a:t>
            </a:r>
            <a:endParaRPr/>
          </a:p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42857"/>
              <a:buChar char="•"/>
            </a:pPr>
            <a:r>
              <a:rPr lang="sv-SE"/>
              <a:t>Huvudsakliga resultat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42857"/>
              <a:buChar char="–"/>
            </a:pPr>
            <a:r>
              <a:rPr lang="sv-SE"/>
              <a:t>Nöjdhet med ledarstaben: De flesta respondenter är mycket nöjda, med ett genomsnittligt betyg på 8,4 av 10.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42857"/>
              <a:buChar char="–"/>
            </a:pPr>
            <a:r>
              <a:rPr lang="sv-SE"/>
              <a:t>Lagsammanhållning: Majoriteten anser att laget fungerar väl och att barnen trivs.</a:t>
            </a:r>
            <a:endParaRPr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42857"/>
              <a:buChar char="–"/>
            </a:pPr>
            <a:r>
              <a:rPr lang="sv-SE"/>
              <a:t>Framtidsutsikter: De flesta vårdnadshavare uppger att deras barn kommer att fortsätta i föreningen, men några uttrycker viss osäkerhet kring organisation och struktur.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sv-SE"/>
              <a:t>Enkätresultat - Våmbs IF säsong 2024</a:t>
            </a:r>
            <a:endParaRPr/>
          </a:p>
        </p:txBody>
      </p:sp>
      <p:sp>
        <p:nvSpPr>
          <p:cNvPr id="426" name="Google Shape;426;p31"/>
          <p:cNvSpPr txBox="1">
            <a:spLocks noGrp="1"/>
          </p:cNvSpPr>
          <p:nvPr>
            <p:ph type="body" idx="1"/>
          </p:nvPr>
        </p:nvSpPr>
        <p:spPr>
          <a:xfrm>
            <a:off x="290835" y="1205732"/>
            <a:ext cx="8246070" cy="351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210526"/>
              <a:buFont typeface="Noto Sans Symbols"/>
              <a:buChar char="⮚"/>
            </a:pPr>
            <a:r>
              <a:rPr lang="sv-SE"/>
              <a:t>Områden för förbättring</a:t>
            </a:r>
            <a:endParaRPr/>
          </a:p>
          <a:p>
            <a:pPr marL="5080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210526"/>
              <a:buNone/>
            </a:pPr>
            <a:r>
              <a:rPr lang="sv-SE" u="sng"/>
              <a:t>Planering och struktur: </a:t>
            </a:r>
            <a:endParaRPr/>
          </a:p>
          <a:p>
            <a:pPr marL="96520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10526"/>
              <a:buNone/>
            </a:pPr>
            <a:r>
              <a:rPr lang="sv-SE"/>
              <a:t>Förslag om bättre planering av träningar och mer teori.</a:t>
            </a:r>
            <a:endParaRPr/>
          </a:p>
          <a:p>
            <a:pPr marL="96520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10526"/>
              <a:buNone/>
            </a:pPr>
            <a:r>
              <a:rPr lang="sv-SE"/>
              <a:t>Tydligare riktlinjer för matchspel och spelarrotation.</a:t>
            </a:r>
            <a:endParaRPr/>
          </a:p>
          <a:p>
            <a:pPr marL="5080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210526"/>
              <a:buNone/>
            </a:pPr>
            <a:r>
              <a:rPr lang="sv-SE" u="sng"/>
              <a:t>Föreningsstöd och resurser: </a:t>
            </a:r>
            <a:endParaRPr/>
          </a:p>
          <a:p>
            <a:pPr marL="96520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10526"/>
              <a:buNone/>
            </a:pPr>
            <a:r>
              <a:rPr lang="sv-SE"/>
              <a:t>Behov av bättre kvalitet på vissa fotbollsplaner.</a:t>
            </a:r>
            <a:endParaRPr/>
          </a:p>
          <a:p>
            <a:pPr marL="96520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10526"/>
              <a:buNone/>
            </a:pPr>
            <a:r>
              <a:rPr lang="sv-SE"/>
              <a:t>Bättre kommunikation mellan styrelse, ledare och föräldrar.</a:t>
            </a:r>
            <a:endParaRPr/>
          </a:p>
          <a:p>
            <a:pPr marL="5080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210526"/>
              <a:buNone/>
            </a:pPr>
            <a:r>
              <a:rPr lang="sv-SE" u="sng"/>
              <a:t>Engagemang och föräldrainsatser: </a:t>
            </a:r>
            <a:endParaRPr/>
          </a:p>
          <a:p>
            <a:pPr marL="96520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10526"/>
              <a:buNone/>
            </a:pPr>
            <a:r>
              <a:rPr lang="sv-SE"/>
              <a:t>För få föräldrar anmäler intresse att hjälpa till.</a:t>
            </a:r>
            <a:endParaRPr/>
          </a:p>
          <a:p>
            <a:pPr marL="96520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10526"/>
              <a:buNone/>
            </a:pPr>
            <a:r>
              <a:rPr lang="sv-SE"/>
              <a:t>Förslag: tydligare roller och uppdrag för ideella insatser.</a:t>
            </a:r>
            <a:endParaRPr/>
          </a:p>
          <a:p>
            <a:pPr marL="96520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10526"/>
              <a:buNone/>
            </a:pPr>
            <a:endParaRPr/>
          </a:p>
          <a:p>
            <a:pPr marL="508000" lvl="1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218323"/>
              <a:buFont typeface="Noto Sans Symbols"/>
              <a:buChar char="⮚"/>
            </a:pPr>
            <a:r>
              <a:rPr lang="sv-SE" sz="2700"/>
              <a:t>Slutsatser och rekommendationer</a:t>
            </a:r>
            <a:endParaRPr/>
          </a:p>
          <a:p>
            <a:pPr marL="96520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10526"/>
              <a:buNone/>
            </a:pPr>
            <a:r>
              <a:rPr lang="sv-SE"/>
              <a:t>Föreningen bör arbeta med en tydligare strategi för föräldrainsatser.</a:t>
            </a:r>
            <a:endParaRPr/>
          </a:p>
          <a:p>
            <a:pPr marL="96520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10526"/>
              <a:buNone/>
            </a:pPr>
            <a:r>
              <a:rPr lang="sv-SE"/>
              <a:t>Ledarna kan fokusera mer på att strukturera träningar och teori.</a:t>
            </a:r>
            <a:endParaRPr/>
          </a:p>
          <a:p>
            <a:pPr marL="96520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210526"/>
              <a:buNone/>
            </a:pPr>
            <a:r>
              <a:rPr lang="sv-SE"/>
              <a:t>Styrelsen bör förbättra kommunikation och arbeta för bättre träningsförhållanden.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43a164ef1c_0_0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1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sv-SE"/>
              <a:t>Mentimeter</a:t>
            </a:r>
            <a:endParaRPr/>
          </a:p>
        </p:txBody>
      </p:sp>
      <p:sp>
        <p:nvSpPr>
          <p:cNvPr id="432" name="Google Shape;432;g343a164ef1c_0_0"/>
          <p:cNvSpPr txBox="1">
            <a:spLocks noGrp="1"/>
          </p:cNvSpPr>
          <p:nvPr>
            <p:ph type="body" idx="1"/>
          </p:nvPr>
        </p:nvSpPr>
        <p:spPr>
          <a:xfrm>
            <a:off x="448966" y="1350111"/>
            <a:ext cx="8246100" cy="3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 u="sng">
                <a:solidFill>
                  <a:schemeClr val="hlink"/>
                </a:solidFill>
                <a:hlinkClick r:id="rId3"/>
              </a:rPr>
              <a:t>https://www.menti.com/alkhhriu5utg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/>
              <a:t>Menti.com eller Menti-appen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sv-SE"/>
              <a:t>Kod </a:t>
            </a:r>
            <a:r>
              <a:rPr lang="sv-SE" u="sng"/>
              <a:t>3293 5448</a:t>
            </a:r>
            <a:endParaRPr u="sng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2"/>
          <p:cNvSpPr txBox="1">
            <a:spLocks noGrp="1"/>
          </p:cNvSpPr>
          <p:nvPr>
            <p:ph type="ctrTitle"/>
          </p:nvPr>
        </p:nvSpPr>
        <p:spPr>
          <a:xfrm>
            <a:off x="448965" y="1350110"/>
            <a:ext cx="5650085" cy="1527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sv-SE"/>
              <a:t>Tack för idag!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sv-SE"/>
              <a:t>Agenda</a:t>
            </a:r>
            <a:endParaRPr/>
          </a:p>
        </p:txBody>
      </p:sp>
      <p:sp>
        <p:nvSpPr>
          <p:cNvPr id="290" name="Google Shape;290;p2"/>
          <p:cNvSpPr txBox="1">
            <a:spLocks noGrp="1"/>
          </p:cNvSpPr>
          <p:nvPr>
            <p:ph type="body" idx="1"/>
          </p:nvPr>
        </p:nvSpPr>
        <p:spPr>
          <a:xfrm>
            <a:off x="448966" y="1273911"/>
            <a:ext cx="8246100" cy="3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342900" lvl="0" indent="-33147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/>
              <a:t>9:00 Intro &amp; presentation</a:t>
            </a:r>
            <a:endParaRPr sz="2400"/>
          </a:p>
          <a:p>
            <a:pPr marL="342900" lvl="0" indent="-30607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sv-SE" sz="2400"/>
              <a:t>9:15 Presentation Talangutveckling (Markus B)</a:t>
            </a:r>
            <a:endParaRPr sz="2400"/>
          </a:p>
          <a:p>
            <a:pPr marL="342900" lvl="0" indent="-30607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sv-SE" sz="2400"/>
              <a:t>10:00 Fika &amp; reflektion</a:t>
            </a:r>
            <a:endParaRPr sz="2400"/>
          </a:p>
          <a:p>
            <a:pPr marL="342900" lvl="0" indent="-33147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sv-SE" sz="2400"/>
              <a:t>10:30 Info från styrelsen</a:t>
            </a:r>
            <a:endParaRPr sz="2400"/>
          </a:p>
          <a:p>
            <a:pPr marL="342900" lvl="0" indent="-30607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sv-SE" sz="2400"/>
              <a:t>11:00 Info från Sportgruppen</a:t>
            </a:r>
            <a:endParaRPr sz="2400"/>
          </a:p>
          <a:p>
            <a:pPr marL="342900" lvl="0" indent="-33147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sv-SE" sz="2400"/>
              <a:t>11:45 Vårdnadshavarenkät och feedback</a:t>
            </a:r>
            <a:endParaRPr sz="2400"/>
          </a:p>
          <a:p>
            <a:pPr marL="342900" lvl="0" indent="-33147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sv-SE" sz="2400"/>
              <a:t>12:15 Sammanfattning och avslutning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30E3EB-F4D3-F1D2-0A6D-6BAEB85D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74DE33-EADE-C7A8-AE06-30231A897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37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C83590-7978-6EBC-0ED8-9F2A75F2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5A5CFBD-C0F3-E068-2656-CC0EC300D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066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43d0e4b92f_0_6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1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v-SE"/>
              <a:t>Introduktion</a:t>
            </a:r>
            <a:endParaRPr/>
          </a:p>
        </p:txBody>
      </p:sp>
      <p:sp>
        <p:nvSpPr>
          <p:cNvPr id="297" name="Google Shape;297;g343d0e4b92f_0_6"/>
          <p:cNvSpPr txBox="1">
            <a:spLocks noGrp="1"/>
          </p:cNvSpPr>
          <p:nvPr>
            <p:ph type="body" idx="1"/>
          </p:nvPr>
        </p:nvSpPr>
        <p:spPr>
          <a:xfrm>
            <a:off x="448975" y="2188301"/>
            <a:ext cx="8246100" cy="15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44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400"/>
              <a:buChar char="•"/>
            </a:pPr>
            <a:r>
              <a:rPr lang="sv-SE" sz="3400"/>
              <a:t>Namn, Lag</a:t>
            </a:r>
            <a:endParaRPr sz="3400"/>
          </a:p>
          <a:p>
            <a:pPr marL="457200" lvl="0" indent="-444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</a:pPr>
            <a:r>
              <a:rPr lang="sv-SE" sz="3400"/>
              <a:t>(Då “peakade” jag som fotbollsspelare)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sv-SE"/>
              <a:t>Info från styrelsen</a:t>
            </a:r>
            <a:endParaRPr/>
          </a:p>
        </p:txBody>
      </p:sp>
      <p:sp>
        <p:nvSpPr>
          <p:cNvPr id="303" name="Google Shape;303;p3"/>
          <p:cNvSpPr txBox="1"/>
          <p:nvPr/>
        </p:nvSpPr>
        <p:spPr>
          <a:xfrm>
            <a:off x="571500" y="1318400"/>
            <a:ext cx="62583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972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90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Registerutdrag, digitalt</a:t>
            </a:r>
            <a:endParaRPr sz="1908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972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908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Verksamhetsplan 2025-2027</a:t>
            </a:r>
            <a:endParaRPr sz="19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067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sv-SE" sz="1908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Målbild</a:t>
            </a:r>
            <a:endParaRPr sz="19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067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sv-SE" sz="1908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endParaRPr sz="180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972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90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Helenas punkter</a:t>
            </a:r>
            <a:endParaRPr sz="1908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067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sv-SE" sz="1908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Fotbollsloppis</a:t>
            </a:r>
            <a:endParaRPr sz="19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067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sv-SE" sz="190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HLR-utbildning</a:t>
            </a:r>
            <a:endParaRPr sz="1908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972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908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Nytt Klädavtal 2025</a:t>
            </a:r>
            <a:endParaRPr sz="180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972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90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sv-SE" sz="1908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Klubbförsäljning Grönvita / </a:t>
            </a:r>
            <a:r>
              <a:rPr lang="sv-SE" sz="1908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Bambusa</a:t>
            </a:r>
            <a:r>
              <a:rPr lang="sv-SE" sz="1908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5972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908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Bemanningsdokumentet</a:t>
            </a:r>
            <a:endParaRPr sz="1908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5972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v-SE" sz="1908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Föreningscup</a:t>
            </a:r>
            <a:endParaRPr sz="190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"/>
          <p:cNvSpPr/>
          <p:nvPr/>
        </p:nvSpPr>
        <p:spPr>
          <a:xfrm>
            <a:off x="373070" y="1197405"/>
            <a:ext cx="8246070" cy="381762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4F6128"/>
              </a:gs>
              <a:gs pos="74000">
                <a:srgbClr val="76923C"/>
              </a:gs>
              <a:gs pos="96000">
                <a:srgbClr val="D6E3BC"/>
              </a:gs>
              <a:gs pos="100000">
                <a:srgbClr val="D6E3BC"/>
              </a:gs>
            </a:gsLst>
            <a:lin ang="5400000" scaled="0"/>
          </a:gradFill>
          <a:ln w="25400" cap="flat" cmpd="sng">
            <a:solidFill>
              <a:srgbClr val="414E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070" cy="6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sv-SE" sz="2400"/>
              <a:t>Målbild 2027 enligt verksamhetsplanen</a:t>
            </a:r>
            <a:endParaRPr/>
          </a:p>
        </p:txBody>
      </p:sp>
      <p:sp>
        <p:nvSpPr>
          <p:cNvPr id="310" name="Google Shape;310;p4"/>
          <p:cNvSpPr txBox="1">
            <a:spLocks noGrp="1"/>
          </p:cNvSpPr>
          <p:nvPr>
            <p:ph type="body" idx="1"/>
          </p:nvPr>
        </p:nvSpPr>
        <p:spPr>
          <a:xfrm>
            <a:off x="524860" y="1390320"/>
            <a:ext cx="7864765" cy="3512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sv-SE" sz="1400">
                <a:solidFill>
                  <a:schemeClr val="lt1"/>
                </a:solidFill>
              </a:rPr>
              <a:t>Vår förening: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sv-SE" sz="1400">
                <a:solidFill>
                  <a:schemeClr val="lt1"/>
                </a:solidFill>
              </a:rPr>
              <a:t>Vi har en tydlig och välkänd organisation med många som bidrar till verksamheten och där Kansliet är tillgängligt och delaktigt i verksamheten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sv-SE" sz="1400">
                <a:solidFill>
                  <a:schemeClr val="lt1"/>
                </a:solidFill>
              </a:rPr>
              <a:t>Det ska alltid vara tryggt att träna och spela på Claesborg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sv-SE" sz="1400">
                <a:solidFill>
                  <a:schemeClr val="lt1"/>
                </a:solidFill>
              </a:rPr>
              <a:t>Våra ledare: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sv-SE" sz="1400">
                <a:solidFill>
                  <a:schemeClr val="lt1"/>
                </a:solidFill>
              </a:rPr>
              <a:t>Vi har en långsiktig ledarförsörjningsplan som säkerställer engagerade och utbildade ledare och domare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sv-SE" sz="1400">
                <a:solidFill>
                  <a:schemeClr val="lt1"/>
                </a:solidFill>
              </a:rPr>
              <a:t>Våra spelare: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sv-SE" sz="1400">
                <a:solidFill>
                  <a:schemeClr val="lt1"/>
                </a:solidFill>
              </a:rPr>
              <a:t>Vi erbjuder kvalitativ fotboll i alla åldrar, där våra spelare kan utvecklas och vill stanna kvar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sv-SE" sz="1400">
                <a:solidFill>
                  <a:schemeClr val="lt1"/>
                </a:solidFill>
              </a:rPr>
              <a:t>Våra resurser: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sv-SE" sz="1400">
                <a:solidFill>
                  <a:schemeClr val="lt1"/>
                </a:solidFill>
              </a:rPr>
              <a:t>Vi har en mångsidig anläggning som skapar förutsättningar för mer fotboll och aktiviteter året runt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⮚"/>
            </a:pPr>
            <a:r>
              <a:rPr lang="sv-SE" sz="1400">
                <a:solidFill>
                  <a:schemeClr val="lt1"/>
                </a:solidFill>
              </a:rPr>
              <a:t>Fortsatt god ekonomi</a:t>
            </a:r>
            <a:endParaRPr/>
          </a:p>
          <a:p>
            <a:pPr marL="742950" lvl="1" indent="-19685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43d0e4b92f_0_20"/>
          <p:cNvSpPr txBox="1">
            <a:spLocks noGrp="1"/>
          </p:cNvSpPr>
          <p:nvPr>
            <p:ph type="title"/>
          </p:nvPr>
        </p:nvSpPr>
        <p:spPr>
          <a:xfrm>
            <a:off x="448965" y="281175"/>
            <a:ext cx="82461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sv-SE"/>
              <a:t>Organisation</a:t>
            </a:r>
            <a:endParaRPr/>
          </a:p>
        </p:txBody>
      </p:sp>
      <p:sp>
        <p:nvSpPr>
          <p:cNvPr id="317" name="Google Shape;317;g343d0e4b92f_0_20"/>
          <p:cNvSpPr txBox="1">
            <a:spLocks noGrp="1"/>
          </p:cNvSpPr>
          <p:nvPr>
            <p:ph type="body" idx="1"/>
          </p:nvPr>
        </p:nvSpPr>
        <p:spPr>
          <a:xfrm>
            <a:off x="448966" y="1350111"/>
            <a:ext cx="8246100" cy="3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318" name="Google Shape;318;g343d0e4b92f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976" y="891975"/>
            <a:ext cx="7824557" cy="440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</Words>
  <Application>Microsoft Office PowerPoint</Application>
  <PresentationFormat>Bildspel på skärmen (16:9)</PresentationFormat>
  <Paragraphs>134</Paragraphs>
  <Slides>27</Slides>
  <Notes>25</Notes>
  <HiddenSlides>1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27</vt:i4>
      </vt:variant>
    </vt:vector>
  </HeadingPairs>
  <TitlesOfParts>
    <vt:vector size="35" baseType="lpstr">
      <vt:lpstr>Arial</vt:lpstr>
      <vt:lpstr>Calibri</vt:lpstr>
      <vt:lpstr>Noto Sans Symbols</vt:lpstr>
      <vt:lpstr>Times New Roman</vt:lpstr>
      <vt:lpstr>Office Theme</vt:lpstr>
      <vt:lpstr>2_Office Theme</vt:lpstr>
      <vt:lpstr>Office Theme</vt:lpstr>
      <vt:lpstr>1_Office Theme</vt:lpstr>
      <vt:lpstr>Uppstart ledare 2025</vt:lpstr>
      <vt:lpstr>Registerutdrag</vt:lpstr>
      <vt:lpstr>Agenda</vt:lpstr>
      <vt:lpstr>PowerPoint-presentation</vt:lpstr>
      <vt:lpstr>PowerPoint-presentation</vt:lpstr>
      <vt:lpstr>Introduktion</vt:lpstr>
      <vt:lpstr>Info från styrelsen</vt:lpstr>
      <vt:lpstr>Målbild 2027 enligt verksamhetsplanen</vt:lpstr>
      <vt:lpstr>Organisation</vt:lpstr>
      <vt:lpstr>PowerPoint-presentation</vt:lpstr>
      <vt:lpstr>Klädavtal 2025-2028 </vt:lpstr>
      <vt:lpstr>Skicka in så snart som möjligt </vt:lpstr>
      <vt:lpstr>Föreningscup</vt:lpstr>
      <vt:lpstr>Gröna tråden</vt:lpstr>
      <vt:lpstr>Tränaruppdrag</vt:lpstr>
      <vt:lpstr>Info från Sportgruppen</vt:lpstr>
      <vt:lpstr>Sportgruppen</vt:lpstr>
      <vt:lpstr>Utbildning tränare</vt:lpstr>
      <vt:lpstr>Utbildningar</vt:lpstr>
      <vt:lpstr>Spelformsutbildning</vt:lpstr>
      <vt:lpstr>Domarutveckling</vt:lpstr>
      <vt:lpstr>Fadderverksamhet</vt:lpstr>
      <vt:lpstr>Vårdnadshavarenkät</vt:lpstr>
      <vt:lpstr>Enkätresultat - Våmbs IF säsong 2024</vt:lpstr>
      <vt:lpstr>Enkätresultat - Våmbs IF säsong 2024</vt:lpstr>
      <vt:lpstr>Mentimeter</vt:lpstr>
      <vt:lpstr>Tack för idag!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Noona Grönlund</cp:lastModifiedBy>
  <cp:revision>1</cp:revision>
  <dcterms:created xsi:type="dcterms:W3CDTF">2017-07-17T12:09:00Z</dcterms:created>
  <dcterms:modified xsi:type="dcterms:W3CDTF">2025-04-02T14:37:19Z</dcterms:modified>
</cp:coreProperties>
</file>