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2" r:id="rId14"/>
    <p:sldId id="273" r:id="rId15"/>
    <p:sldId id="274" r:id="rId16"/>
    <p:sldId id="267" r:id="rId17"/>
    <p:sldId id="268"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Gecl9lVgU26+Ssvk6Kkm0VBHu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946F2B-0AB8-4FA9-BDC3-2DBF8B3DE0BD}">
  <a:tblStyle styleId="{27946F2B-0AB8-4FA9-BDC3-2DBF8B3DE0B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ona Grönlund" userId="e7714d07-9f92-4218-bcff-b33838fdca38" providerId="ADAL" clId="{A1C9F5AB-4394-4043-A5B8-7811F13D35BB}"/>
    <pc:docChg chg="delSld modSld sldOrd delMainMaster">
      <pc:chgData name="Noona Grönlund" userId="e7714d07-9f92-4218-bcff-b33838fdca38" providerId="ADAL" clId="{A1C9F5AB-4394-4043-A5B8-7811F13D35BB}" dt="2025-03-12T19:20:02.753" v="7" actId="6549"/>
      <pc:docMkLst>
        <pc:docMk/>
      </pc:docMkLst>
      <pc:sldChg chg="modSp mod">
        <pc:chgData name="Noona Grönlund" userId="e7714d07-9f92-4218-bcff-b33838fdca38" providerId="ADAL" clId="{A1C9F5AB-4394-4043-A5B8-7811F13D35BB}" dt="2025-03-12T19:20:02.753" v="7" actId="6549"/>
        <pc:sldMkLst>
          <pc:docMk/>
          <pc:sldMk cId="0" sldId="265"/>
        </pc:sldMkLst>
        <pc:spChg chg="mod">
          <ac:chgData name="Noona Grönlund" userId="e7714d07-9f92-4218-bcff-b33838fdca38" providerId="ADAL" clId="{A1C9F5AB-4394-4043-A5B8-7811F13D35BB}" dt="2025-03-12T19:20:02.753" v="7" actId="6549"/>
          <ac:spMkLst>
            <pc:docMk/>
            <pc:sldMk cId="0" sldId="265"/>
            <ac:spMk id="213" creationId="{00000000-0000-0000-0000-000000000000}"/>
          </ac:spMkLst>
        </pc:spChg>
      </pc:sldChg>
      <pc:sldChg chg="ord">
        <pc:chgData name="Noona Grönlund" userId="e7714d07-9f92-4218-bcff-b33838fdca38" providerId="ADAL" clId="{A1C9F5AB-4394-4043-A5B8-7811F13D35BB}" dt="2025-03-12T19:19:31.512" v="3"/>
        <pc:sldMkLst>
          <pc:docMk/>
          <pc:sldMk cId="0" sldId="267"/>
        </pc:sldMkLst>
      </pc:sldChg>
      <pc:sldChg chg="ord">
        <pc:chgData name="Noona Grönlund" userId="e7714d07-9f92-4218-bcff-b33838fdca38" providerId="ADAL" clId="{A1C9F5AB-4394-4043-A5B8-7811F13D35BB}" dt="2025-03-12T19:19:34.990" v="5"/>
        <pc:sldMkLst>
          <pc:docMk/>
          <pc:sldMk cId="0" sldId="268"/>
        </pc:sldMkLst>
      </pc:sldChg>
      <pc:sldChg chg="del">
        <pc:chgData name="Noona Grönlund" userId="e7714d07-9f92-4218-bcff-b33838fdca38" providerId="ADAL" clId="{A1C9F5AB-4394-4043-A5B8-7811F13D35BB}" dt="2025-03-12T19:19:19.979" v="0" actId="47"/>
        <pc:sldMkLst>
          <pc:docMk/>
          <pc:sldMk cId="0" sldId="269"/>
        </pc:sldMkLst>
      </pc:sldChg>
      <pc:sldChg chg="del">
        <pc:chgData name="Noona Grönlund" userId="e7714d07-9f92-4218-bcff-b33838fdca38" providerId="ADAL" clId="{A1C9F5AB-4394-4043-A5B8-7811F13D35BB}" dt="2025-03-12T19:19:25.276" v="1" actId="47"/>
        <pc:sldMkLst>
          <pc:docMk/>
          <pc:sldMk cId="0" sldId="270"/>
        </pc:sldMkLst>
      </pc:sldChg>
      <pc:sldChg chg="modSp mod">
        <pc:chgData name="Noona Grönlund" userId="e7714d07-9f92-4218-bcff-b33838fdca38" providerId="ADAL" clId="{A1C9F5AB-4394-4043-A5B8-7811F13D35BB}" dt="2025-03-12T19:19:51.067" v="6" actId="108"/>
        <pc:sldMkLst>
          <pc:docMk/>
          <pc:sldMk cId="0" sldId="274"/>
        </pc:sldMkLst>
        <pc:spChg chg="mod">
          <ac:chgData name="Noona Grönlund" userId="e7714d07-9f92-4218-bcff-b33838fdca38" providerId="ADAL" clId="{A1C9F5AB-4394-4043-A5B8-7811F13D35BB}" dt="2025-03-12T19:19:51.067" v="6" actId="108"/>
          <ac:spMkLst>
            <pc:docMk/>
            <pc:sldMk cId="0" sldId="274"/>
            <ac:spMk id="304" creationId="{00000000-0000-0000-0000-000000000000}"/>
          </ac:spMkLst>
        </pc:spChg>
      </pc:sldChg>
      <pc:sldMasterChg chg="del delSldLayout">
        <pc:chgData name="Noona Grönlund" userId="e7714d07-9f92-4218-bcff-b33838fdca38" providerId="ADAL" clId="{A1C9F5AB-4394-4043-A5B8-7811F13D35BB}" dt="2025-03-12T19:19:19.979" v="0" actId="47"/>
        <pc:sldMasterMkLst>
          <pc:docMk/>
          <pc:sldMasterMk cId="0" sldId="2147483661"/>
        </pc:sldMasterMkLst>
        <pc:sldLayoutChg chg="del">
          <pc:chgData name="Noona Grönlund" userId="e7714d07-9f92-4218-bcff-b33838fdca38" providerId="ADAL" clId="{A1C9F5AB-4394-4043-A5B8-7811F13D35BB}" dt="2025-03-12T19:19:19.979" v="0" actId="47"/>
          <pc:sldLayoutMkLst>
            <pc:docMk/>
            <pc:sldMasterMk cId="0" sldId="2147483661"/>
            <pc:sldLayoutMk cId="0" sldId="2147483662"/>
          </pc:sldLayoutMkLst>
        </pc:sldLayoutChg>
        <pc:sldLayoutChg chg="del">
          <pc:chgData name="Noona Grönlund" userId="e7714d07-9f92-4218-bcff-b33838fdca38" providerId="ADAL" clId="{A1C9F5AB-4394-4043-A5B8-7811F13D35BB}" dt="2025-03-12T19:19:19.979" v="0" actId="47"/>
          <pc:sldLayoutMkLst>
            <pc:docMk/>
            <pc:sldMasterMk cId="0" sldId="2147483661"/>
            <pc:sldLayoutMk cId="0" sldId="2147483663"/>
          </pc:sldLayoutMkLst>
        </pc:sldLayoutChg>
        <pc:sldLayoutChg chg="del">
          <pc:chgData name="Noona Grönlund" userId="e7714d07-9f92-4218-bcff-b33838fdca38" providerId="ADAL" clId="{A1C9F5AB-4394-4043-A5B8-7811F13D35BB}" dt="2025-03-12T19:19:19.979" v="0" actId="47"/>
          <pc:sldLayoutMkLst>
            <pc:docMk/>
            <pc:sldMasterMk cId="0" sldId="2147483661"/>
            <pc:sldLayoutMk cId="0" sldId="2147483664"/>
          </pc:sldLayoutMkLst>
        </pc:sldLayoutChg>
        <pc:sldLayoutChg chg="del">
          <pc:chgData name="Noona Grönlund" userId="e7714d07-9f92-4218-bcff-b33838fdca38" providerId="ADAL" clId="{A1C9F5AB-4394-4043-A5B8-7811F13D35BB}" dt="2025-03-12T19:19:19.979" v="0" actId="47"/>
          <pc:sldLayoutMkLst>
            <pc:docMk/>
            <pc:sldMasterMk cId="0" sldId="2147483661"/>
            <pc:sldLayoutMk cId="0" sldId="2147483665"/>
          </pc:sldLayoutMkLst>
        </pc:sldLayoutChg>
        <pc:sldLayoutChg chg="del">
          <pc:chgData name="Noona Grönlund" userId="e7714d07-9f92-4218-bcff-b33838fdca38" providerId="ADAL" clId="{A1C9F5AB-4394-4043-A5B8-7811F13D35BB}" dt="2025-03-12T19:19:19.979" v="0" actId="47"/>
          <pc:sldLayoutMkLst>
            <pc:docMk/>
            <pc:sldMasterMk cId="0" sldId="2147483661"/>
            <pc:sldLayoutMk cId="0" sldId="2147483666"/>
          </pc:sldLayoutMkLst>
        </pc:sldLayoutChg>
        <pc:sldLayoutChg chg="del">
          <pc:chgData name="Noona Grönlund" userId="e7714d07-9f92-4218-bcff-b33838fdca38" providerId="ADAL" clId="{A1C9F5AB-4394-4043-A5B8-7811F13D35BB}" dt="2025-03-12T19:19:19.979" v="0" actId="47"/>
          <pc:sldLayoutMkLst>
            <pc:docMk/>
            <pc:sldMasterMk cId="0" sldId="2147483661"/>
            <pc:sldLayoutMk cId="0" sldId="2147483667"/>
          </pc:sldLayoutMkLst>
        </pc:sldLayoutChg>
        <pc:sldLayoutChg chg="del">
          <pc:chgData name="Noona Grönlund" userId="e7714d07-9f92-4218-bcff-b33838fdca38" providerId="ADAL" clId="{A1C9F5AB-4394-4043-A5B8-7811F13D35BB}" dt="2025-03-12T19:19:19.979" v="0" actId="47"/>
          <pc:sldLayoutMkLst>
            <pc:docMk/>
            <pc:sldMasterMk cId="0" sldId="2147483661"/>
            <pc:sldLayoutMk cId="0" sldId="2147483668"/>
          </pc:sldLayoutMkLst>
        </pc:sldLayoutChg>
        <pc:sldLayoutChg chg="del">
          <pc:chgData name="Noona Grönlund" userId="e7714d07-9f92-4218-bcff-b33838fdca38" providerId="ADAL" clId="{A1C9F5AB-4394-4043-A5B8-7811F13D35BB}" dt="2025-03-12T19:19:19.979" v="0" actId="47"/>
          <pc:sldLayoutMkLst>
            <pc:docMk/>
            <pc:sldMasterMk cId="0" sldId="2147483661"/>
            <pc:sldLayoutMk cId="0"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3f900ed9d7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33f900ed9d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3e9923325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33e9923325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2"/>
          <p:cNvSpPr txBox="1">
            <a:spLocks noGrp="1"/>
          </p:cNvSpPr>
          <p:nvPr>
            <p:ph type="ctrTitle"/>
          </p:nvPr>
        </p:nvSpPr>
        <p:spPr>
          <a:xfrm>
            <a:off x="448965" y="1350110"/>
            <a:ext cx="5650085" cy="152705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2"/>
          <p:cNvSpPr txBox="1">
            <a:spLocks noGrp="1"/>
          </p:cNvSpPr>
          <p:nvPr>
            <p:ph type="subTitle" idx="1"/>
          </p:nvPr>
        </p:nvSpPr>
        <p:spPr>
          <a:xfrm>
            <a:off x="448965" y="2877160"/>
            <a:ext cx="5650085" cy="610820"/>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Clr>
                <a:schemeClr val="dk1"/>
              </a:buClr>
              <a:buSzPts val="2800"/>
              <a:buNone/>
              <a:defRPr sz="2800" b="0" i="0">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3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3"/>
          <p:cNvSpPr>
            <a:spLocks noGrp="1"/>
          </p:cNvSpPr>
          <p:nvPr>
            <p:ph type="pic" idx="2"/>
          </p:nvPr>
        </p:nvSpPr>
        <p:spPr>
          <a:xfrm>
            <a:off x="1792288" y="459581"/>
            <a:ext cx="5486400" cy="3086100"/>
          </a:xfrm>
          <a:prstGeom prst="rect">
            <a:avLst/>
          </a:prstGeom>
          <a:noFill/>
          <a:ln>
            <a:noFill/>
          </a:ln>
        </p:spPr>
      </p:sp>
      <p:sp>
        <p:nvSpPr>
          <p:cNvPr id="76" name="Google Shape;76;p3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7" name="Google Shape;77;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5"/>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pic>
        <p:nvPicPr>
          <p:cNvPr id="92" name="Google Shape;92;p35" descr="E:\websites\free-power-point-templates\2012\logos.png"/>
          <p:cNvPicPr preferRelativeResize="0"/>
          <p:nvPr/>
        </p:nvPicPr>
        <p:blipFill rotWithShape="1">
          <a:blip r:embed="rId2">
            <a:alphaModFix/>
          </a:blip>
          <a:srcRect/>
          <a:stretch/>
        </p:blipFill>
        <p:spPr>
          <a:xfrm>
            <a:off x="3918306" y="2326213"/>
            <a:ext cx="1463784" cy="526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448965" y="281175"/>
            <a:ext cx="8246070" cy="61082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448966" y="1350111"/>
            <a:ext cx="8246070" cy="3512214"/>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406400" algn="l">
              <a:spcBef>
                <a:spcPts val="560"/>
              </a:spcBef>
              <a:spcAft>
                <a:spcPts val="0"/>
              </a:spcAft>
              <a:buClr>
                <a:schemeClr val="dk1"/>
              </a:buClr>
              <a:buSzPts val="2800"/>
              <a:buChar char="–"/>
              <a:defRPr>
                <a:solidFill>
                  <a:schemeClr val="dk1"/>
                </a:solidFill>
              </a:defRPr>
            </a:lvl2pPr>
            <a:lvl3pPr marL="1371600" lvl="2" indent="-381000" algn="l">
              <a:spcBef>
                <a:spcPts val="480"/>
              </a:spcBef>
              <a:spcAft>
                <a:spcPts val="0"/>
              </a:spcAft>
              <a:buClr>
                <a:schemeClr val="dk1"/>
              </a:buClr>
              <a:buSzPts val="2400"/>
              <a:buChar char="•"/>
              <a:defRPr>
                <a:solidFill>
                  <a:schemeClr val="dk1"/>
                </a:solidFill>
              </a:defRPr>
            </a:lvl3pPr>
            <a:lvl4pPr marL="1828800" lvl="3" indent="-355600" algn="l">
              <a:spcBef>
                <a:spcPts val="400"/>
              </a:spcBef>
              <a:spcAft>
                <a:spcPts val="0"/>
              </a:spcAft>
              <a:buClr>
                <a:schemeClr val="dk1"/>
              </a:buClr>
              <a:buSzPts val="2000"/>
              <a:buChar char="–"/>
              <a:defRPr>
                <a:solidFill>
                  <a:schemeClr val="dk1"/>
                </a:solidFill>
              </a:defRPr>
            </a:lvl4pPr>
            <a:lvl5pPr marL="2286000" lvl="4" indent="-355600" algn="l">
              <a:spcBef>
                <a:spcPts val="400"/>
              </a:spcBef>
              <a:spcAft>
                <a:spcPts val="0"/>
              </a:spcAft>
              <a:buClr>
                <a:schemeClr val="dk1"/>
              </a:buClr>
              <a:buSzPts val="20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448965" y="281175"/>
            <a:ext cx="6108200" cy="57264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B050"/>
              </a:buClr>
              <a:buSzPts val="3600"/>
              <a:buFont typeface="Calibri"/>
              <a:buNone/>
              <a:defRPr sz="3600">
                <a:solidFill>
                  <a:srgbClr val="00B05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448965" y="1044701"/>
            <a:ext cx="6108200" cy="366376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406400" algn="l">
              <a:spcBef>
                <a:spcPts val="560"/>
              </a:spcBef>
              <a:spcAft>
                <a:spcPts val="0"/>
              </a:spcAft>
              <a:buClr>
                <a:schemeClr val="dk1"/>
              </a:buClr>
              <a:buSzPts val="2800"/>
              <a:buChar char="–"/>
              <a:defRPr>
                <a:solidFill>
                  <a:schemeClr val="dk1"/>
                </a:solidFill>
              </a:defRPr>
            </a:lvl2pPr>
            <a:lvl3pPr marL="1371600" lvl="2" indent="-381000" algn="l">
              <a:spcBef>
                <a:spcPts val="480"/>
              </a:spcBef>
              <a:spcAft>
                <a:spcPts val="0"/>
              </a:spcAft>
              <a:buClr>
                <a:schemeClr val="dk1"/>
              </a:buClr>
              <a:buSzPts val="2400"/>
              <a:buChar char="•"/>
              <a:defRPr>
                <a:solidFill>
                  <a:schemeClr val="dk1"/>
                </a:solidFill>
              </a:defRPr>
            </a:lvl3pPr>
            <a:lvl4pPr marL="1828800" lvl="3" indent="-355600" algn="l">
              <a:spcBef>
                <a:spcPts val="400"/>
              </a:spcBef>
              <a:spcAft>
                <a:spcPts val="0"/>
              </a:spcAft>
              <a:buClr>
                <a:schemeClr val="dk1"/>
              </a:buClr>
              <a:buSzPts val="2000"/>
              <a:buChar char="–"/>
              <a:defRPr>
                <a:solidFill>
                  <a:schemeClr val="dk1"/>
                </a:solidFill>
              </a:defRPr>
            </a:lvl4pPr>
            <a:lvl5pPr marL="2286000" lvl="4" indent="-355600" algn="l">
              <a:spcBef>
                <a:spcPts val="400"/>
              </a:spcBef>
              <a:spcAft>
                <a:spcPts val="0"/>
              </a:spcAft>
              <a:buClr>
                <a:schemeClr val="dk1"/>
              </a:buClr>
              <a:buSzPts val="20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7"/>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8" name="Google Shape;38;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2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9"/>
          <p:cNvSpPr txBox="1">
            <a:spLocks noGrp="1"/>
          </p:cNvSpPr>
          <p:nvPr>
            <p:ph type="title"/>
          </p:nvPr>
        </p:nvSpPr>
        <p:spPr>
          <a:xfrm>
            <a:off x="448965" y="281175"/>
            <a:ext cx="8093365" cy="6108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9"/>
          <p:cNvSpPr txBox="1">
            <a:spLocks noGrp="1"/>
          </p:cNvSpPr>
          <p:nvPr>
            <p:ph type="body" idx="1"/>
          </p:nvPr>
        </p:nvSpPr>
        <p:spPr>
          <a:xfrm>
            <a:off x="536880" y="1641238"/>
            <a:ext cx="4040188" cy="47982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chemeClr val="dk1"/>
              </a:buClr>
              <a:buSzPts val="2400"/>
              <a:buNone/>
              <a:defRPr sz="2400" b="1">
                <a:solidFill>
                  <a:schemeClr val="dk1"/>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2"/>
          </p:nvPr>
        </p:nvSpPr>
        <p:spPr>
          <a:xfrm>
            <a:off x="536880" y="2113635"/>
            <a:ext cx="4040188" cy="2276294"/>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chemeClr val="dk1"/>
              </a:buClr>
              <a:buSzPts val="2400"/>
              <a:buChar char="•"/>
              <a:defRPr sz="2400">
                <a:solidFill>
                  <a:schemeClr val="dk1"/>
                </a:solidFill>
              </a:defRPr>
            </a:lvl1pPr>
            <a:lvl2pPr marL="914400" lvl="1" indent="-355600" algn="ctr">
              <a:spcBef>
                <a:spcPts val="400"/>
              </a:spcBef>
              <a:spcAft>
                <a:spcPts val="0"/>
              </a:spcAft>
              <a:buClr>
                <a:schemeClr val="dk1"/>
              </a:buClr>
              <a:buSzPts val="2000"/>
              <a:buChar char="–"/>
              <a:defRPr sz="2000">
                <a:solidFill>
                  <a:schemeClr val="dk1"/>
                </a:solidFill>
              </a:defRPr>
            </a:lvl2pPr>
            <a:lvl3pPr marL="1371600" lvl="2" indent="-342900" algn="ctr">
              <a:spcBef>
                <a:spcPts val="360"/>
              </a:spcBef>
              <a:spcAft>
                <a:spcPts val="0"/>
              </a:spcAft>
              <a:buClr>
                <a:schemeClr val="dk1"/>
              </a:buClr>
              <a:buSzPts val="1800"/>
              <a:buChar char="•"/>
              <a:defRPr sz="1800">
                <a:solidFill>
                  <a:schemeClr val="dk1"/>
                </a:solidFill>
              </a:defRPr>
            </a:lvl3pPr>
            <a:lvl4pPr marL="1828800" lvl="3" indent="-330200" algn="ctr">
              <a:spcBef>
                <a:spcPts val="320"/>
              </a:spcBef>
              <a:spcAft>
                <a:spcPts val="0"/>
              </a:spcAft>
              <a:buClr>
                <a:schemeClr val="dk1"/>
              </a:buClr>
              <a:buSzPts val="1600"/>
              <a:buChar char="–"/>
              <a:defRPr sz="1600">
                <a:solidFill>
                  <a:schemeClr val="dk1"/>
                </a:solidFill>
              </a:defRPr>
            </a:lvl4pPr>
            <a:lvl5pPr marL="2286000" lvl="4" indent="-330200" algn="ctr">
              <a:spcBef>
                <a:spcPts val="320"/>
              </a:spcBef>
              <a:spcAft>
                <a:spcPts val="0"/>
              </a:spcAft>
              <a:buClr>
                <a:schemeClr val="dk1"/>
              </a:buClr>
              <a:buSzPts val="1600"/>
              <a:buChar char="»"/>
              <a:defRPr sz="1600">
                <a:solidFill>
                  <a:schemeClr val="dk1"/>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body" idx="3"/>
          </p:nvPr>
        </p:nvSpPr>
        <p:spPr>
          <a:xfrm>
            <a:off x="4572001" y="1641238"/>
            <a:ext cx="4041775" cy="47982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chemeClr val="dk1"/>
              </a:buClr>
              <a:buSzPts val="2400"/>
              <a:buNone/>
              <a:defRPr sz="2400" b="1">
                <a:solidFill>
                  <a:schemeClr val="dk1"/>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29"/>
          <p:cNvSpPr txBox="1">
            <a:spLocks noGrp="1"/>
          </p:cNvSpPr>
          <p:nvPr>
            <p:ph type="body" idx="4"/>
          </p:nvPr>
        </p:nvSpPr>
        <p:spPr>
          <a:xfrm>
            <a:off x="4572001" y="2113635"/>
            <a:ext cx="4041775" cy="2276294"/>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chemeClr val="dk1"/>
              </a:buClr>
              <a:buSzPts val="2400"/>
              <a:buChar char="•"/>
              <a:defRPr sz="2400">
                <a:solidFill>
                  <a:schemeClr val="dk1"/>
                </a:solidFill>
              </a:defRPr>
            </a:lvl1pPr>
            <a:lvl2pPr marL="914400" lvl="1" indent="-355600" algn="ctr">
              <a:spcBef>
                <a:spcPts val="400"/>
              </a:spcBef>
              <a:spcAft>
                <a:spcPts val="0"/>
              </a:spcAft>
              <a:buClr>
                <a:schemeClr val="dk1"/>
              </a:buClr>
              <a:buSzPts val="2000"/>
              <a:buChar char="–"/>
              <a:defRPr sz="2000">
                <a:solidFill>
                  <a:schemeClr val="dk1"/>
                </a:solidFill>
              </a:defRPr>
            </a:lvl2pPr>
            <a:lvl3pPr marL="1371600" lvl="2" indent="-342900" algn="ctr">
              <a:spcBef>
                <a:spcPts val="360"/>
              </a:spcBef>
              <a:spcAft>
                <a:spcPts val="0"/>
              </a:spcAft>
              <a:buClr>
                <a:schemeClr val="dk1"/>
              </a:buClr>
              <a:buSzPts val="1800"/>
              <a:buChar char="•"/>
              <a:defRPr sz="1800">
                <a:solidFill>
                  <a:schemeClr val="dk1"/>
                </a:solidFill>
              </a:defRPr>
            </a:lvl3pPr>
            <a:lvl4pPr marL="1828800" lvl="3" indent="-330200" algn="ctr">
              <a:spcBef>
                <a:spcPts val="320"/>
              </a:spcBef>
              <a:spcAft>
                <a:spcPts val="0"/>
              </a:spcAft>
              <a:buClr>
                <a:schemeClr val="dk1"/>
              </a:buClr>
              <a:buSzPts val="1600"/>
              <a:buChar char="–"/>
              <a:defRPr sz="1600">
                <a:solidFill>
                  <a:schemeClr val="dk1"/>
                </a:solidFill>
              </a:defRPr>
            </a:lvl4pPr>
            <a:lvl5pPr marL="2286000" lvl="4" indent="-330200" algn="ctr">
              <a:spcBef>
                <a:spcPts val="320"/>
              </a:spcBef>
              <a:spcAft>
                <a:spcPts val="0"/>
              </a:spcAft>
              <a:buClr>
                <a:schemeClr val="dk1"/>
              </a:buClr>
              <a:buSzPts val="1600"/>
              <a:buChar char="»"/>
              <a:defRPr sz="1600">
                <a:solidFill>
                  <a:schemeClr val="dk1"/>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9" name="Google Shape;69;p3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
        <p:nvSpPr>
          <p:cNvPr id="15" name="Google Shape;15;p21"/>
          <p:cNvSpPr txBox="1"/>
          <p:nvPr/>
        </p:nvSpPr>
        <p:spPr>
          <a:xfrm>
            <a:off x="-9150" y="5213747"/>
            <a:ext cx="83896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400" b="0" i="0" u="none" strike="noStrike" cap="none">
                <a:solidFill>
                  <a:srgbClr val="A5A5A5"/>
                </a:solidFill>
                <a:latin typeface="Calibri"/>
                <a:ea typeface="Calibri"/>
                <a:cs typeface="Calibri"/>
                <a:sym typeface="Calibri"/>
              </a:rPr>
              <a:t>This presentation uses a free template provided by FPPT.com</a:t>
            </a:r>
            <a:endParaRPr/>
          </a:p>
          <a:p>
            <a:pPr marL="0" marR="0" lvl="0" indent="0" algn="l" rtl="0">
              <a:spcBef>
                <a:spcPts val="0"/>
              </a:spcBef>
              <a:spcAft>
                <a:spcPts val="0"/>
              </a:spcAft>
              <a:buNone/>
            </a:pPr>
            <a:r>
              <a:rPr lang="sv-SE" sz="1400">
                <a:solidFill>
                  <a:srgbClr val="A5A5A5"/>
                </a:solidFill>
                <a:latin typeface="Calibri"/>
                <a:ea typeface="Calibri"/>
                <a:cs typeface="Calibri"/>
                <a:sym typeface="Calibri"/>
              </a:rPr>
              <a:t>www.free-power-point-templates.com</a:t>
            </a:r>
            <a:endParaRPr/>
          </a:p>
        </p:txBody>
      </p:sp>
      <p:sp>
        <p:nvSpPr>
          <p:cNvPr id="16" name="Google Shape;16;p21" descr="{&quot;HashCode&quot;:1455167957,&quot;Placement&quot;:&quot;Footer&quot;,&quot;Top&quot;:384.343,&quot;Left&quot;:302.06,&quot;SlideWidth&quot;:720,&quot;SlideHeight&quot;:405}"/>
          <p:cNvSpPr txBox="1"/>
          <p:nvPr/>
        </p:nvSpPr>
        <p:spPr>
          <a:xfrm>
            <a:off x="3836162" y="4881156"/>
            <a:ext cx="1471676" cy="262344"/>
          </a:xfrm>
          <a:prstGeom prst="rect">
            <a:avLst/>
          </a:prstGeom>
          <a:noFill/>
          <a:ln>
            <a:noFill/>
          </a:ln>
        </p:spPr>
        <p:txBody>
          <a:bodyPr spcFirstLastPara="1" wrap="square" lIns="0" tIns="0" rIns="0" bIns="0" anchor="ctr" anchorCtr="1">
            <a:spAutoFit/>
          </a:bodyPr>
          <a:lstStyle/>
          <a:p>
            <a:pPr marL="0" marR="0" lvl="0" indent="0" algn="ctr" rtl="0">
              <a:spcBef>
                <a:spcPts val="0"/>
              </a:spcBef>
              <a:spcAft>
                <a:spcPts val="0"/>
              </a:spcAft>
              <a:buNone/>
            </a:pPr>
            <a:r>
              <a:rPr lang="sv-SE" sz="1000">
                <a:solidFill>
                  <a:srgbClr val="000000"/>
                </a:solidFill>
                <a:latin typeface="Calibri"/>
                <a:ea typeface="Calibri"/>
                <a:cs typeface="Calibri"/>
                <a:sym typeface="Calibri"/>
              </a:rPr>
              <a:t>Classification - Internal</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a:spLocks noGrp="1"/>
          </p:cNvSpPr>
          <p:nvPr>
            <p:ph type="ctrTitle"/>
          </p:nvPr>
        </p:nvSpPr>
        <p:spPr>
          <a:xfrm>
            <a:off x="448965" y="1808225"/>
            <a:ext cx="5955493" cy="133616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sv-SE"/>
              <a:t>Föräldramöte 2025</a:t>
            </a:r>
            <a:br>
              <a:rPr lang="sv-SE"/>
            </a:br>
            <a:r>
              <a:rPr lang="sv-SE"/>
              <a:t>Våmbs IF</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448965" y="281175"/>
            <a:ext cx="8246070" cy="61082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Förälder i Våmbs IF</a:t>
            </a:r>
            <a:endParaRPr/>
          </a:p>
        </p:txBody>
      </p:sp>
      <p:sp>
        <p:nvSpPr>
          <p:cNvPr id="213" name="Google Shape;213;p8"/>
          <p:cNvSpPr txBox="1">
            <a:spLocks noGrp="1"/>
          </p:cNvSpPr>
          <p:nvPr>
            <p:ph type="body" idx="1"/>
          </p:nvPr>
        </p:nvSpPr>
        <p:spPr>
          <a:xfrm>
            <a:off x="448966" y="1350111"/>
            <a:ext cx="8246070" cy="3512214"/>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150"/>
              </a:spcBef>
              <a:spcAft>
                <a:spcPts val="0"/>
              </a:spcAft>
              <a:buClr>
                <a:schemeClr val="dk1"/>
              </a:buClr>
              <a:buSzPts val="1350"/>
              <a:buNone/>
            </a:pPr>
            <a:endParaRPr sz="1350" b="1" dirty="0">
              <a:solidFill>
                <a:srgbClr val="2F5496"/>
              </a:solidFill>
              <a:latin typeface="Calibri"/>
              <a:ea typeface="Calibri"/>
              <a:cs typeface="Calibri"/>
              <a:sym typeface="Calibri"/>
            </a:endParaRPr>
          </a:p>
          <a:p>
            <a:pPr marL="0" lvl="0" indent="0" algn="l" rtl="0">
              <a:lnSpc>
                <a:spcPct val="107000"/>
              </a:lnSpc>
              <a:spcBef>
                <a:spcPts val="150"/>
              </a:spcBef>
              <a:spcAft>
                <a:spcPts val="0"/>
              </a:spcAft>
              <a:buClr>
                <a:srgbClr val="2F5496"/>
              </a:buClr>
              <a:buSzPts val="1350"/>
              <a:buNone/>
            </a:pPr>
            <a:r>
              <a:rPr lang="sv-SE" sz="1350" b="1" dirty="0">
                <a:solidFill>
                  <a:srgbClr val="2F5496"/>
                </a:solidFill>
                <a:latin typeface="Calibri"/>
                <a:ea typeface="Calibri"/>
                <a:cs typeface="Calibri"/>
                <a:sym typeface="Calibri"/>
              </a:rPr>
              <a:t>Som förälder här får du:</a:t>
            </a:r>
            <a:endParaRPr dirty="0"/>
          </a:p>
          <a:p>
            <a:pPr marL="342900" lvl="0" indent="-342900" algn="l" rtl="0">
              <a:lnSpc>
                <a:spcPct val="107000"/>
              </a:lnSpc>
              <a:spcBef>
                <a:spcPts val="270"/>
              </a:spcBef>
              <a:spcAft>
                <a:spcPts val="0"/>
              </a:spcAft>
              <a:buClr>
                <a:schemeClr val="dk1"/>
              </a:buClr>
              <a:buSzPts val="1350"/>
              <a:buChar char="•"/>
            </a:pPr>
            <a:r>
              <a:rPr lang="sv-SE" sz="1350" dirty="0">
                <a:latin typeface="Calibri"/>
                <a:ea typeface="Calibri"/>
                <a:cs typeface="Calibri"/>
                <a:sym typeface="Calibri"/>
              </a:rPr>
              <a:t>  En gemenskap med andra fotbollsintresserade familjer.</a:t>
            </a:r>
            <a:endParaRPr sz="1350" dirty="0">
              <a:latin typeface="Calibri"/>
              <a:ea typeface="Calibri"/>
              <a:cs typeface="Calibri"/>
              <a:sym typeface="Calibri"/>
            </a:endParaRPr>
          </a:p>
          <a:p>
            <a:pPr marL="342900" lvl="0" indent="-342900" algn="l" rtl="0">
              <a:lnSpc>
                <a:spcPct val="107000"/>
              </a:lnSpc>
              <a:spcBef>
                <a:spcPts val="870"/>
              </a:spcBef>
              <a:spcAft>
                <a:spcPts val="0"/>
              </a:spcAft>
              <a:buClr>
                <a:schemeClr val="dk1"/>
              </a:buClr>
              <a:buSzPts val="1350"/>
              <a:buChar char="•"/>
            </a:pPr>
            <a:r>
              <a:rPr lang="sv-SE" sz="1350" dirty="0">
                <a:latin typeface="Calibri"/>
                <a:ea typeface="Calibri"/>
                <a:cs typeface="Calibri"/>
                <a:sym typeface="Calibri"/>
              </a:rPr>
              <a:t>  Möjlighet att se ditt barn utvecklas och ha kul på planen.</a:t>
            </a:r>
            <a:endParaRPr sz="1350" dirty="0">
              <a:latin typeface="Calibri"/>
              <a:ea typeface="Calibri"/>
              <a:cs typeface="Calibri"/>
              <a:sym typeface="Calibri"/>
            </a:endParaRPr>
          </a:p>
          <a:p>
            <a:pPr marL="342900" lvl="0" indent="-342900" algn="l" rtl="0">
              <a:lnSpc>
                <a:spcPct val="107000"/>
              </a:lnSpc>
              <a:spcBef>
                <a:spcPts val="870"/>
              </a:spcBef>
              <a:spcAft>
                <a:spcPts val="0"/>
              </a:spcAft>
              <a:buClr>
                <a:schemeClr val="dk1"/>
              </a:buClr>
              <a:buSzPts val="1350"/>
              <a:buChar char="•"/>
            </a:pPr>
            <a:r>
              <a:rPr lang="sv-SE" sz="1350" dirty="0">
                <a:latin typeface="Calibri"/>
                <a:ea typeface="Calibri"/>
                <a:cs typeface="Calibri"/>
                <a:sym typeface="Calibri"/>
              </a:rPr>
              <a:t>  Chansen att engagera dig i ditt barns fritidsaktivitet.</a:t>
            </a:r>
            <a:endParaRPr sz="1350" dirty="0">
              <a:latin typeface="Calibri"/>
              <a:ea typeface="Calibri"/>
              <a:cs typeface="Calibri"/>
              <a:sym typeface="Calibri"/>
            </a:endParaRPr>
          </a:p>
          <a:p>
            <a:pPr marL="0" lvl="0" indent="0" algn="l" rtl="0">
              <a:lnSpc>
                <a:spcPct val="107000"/>
              </a:lnSpc>
              <a:spcBef>
                <a:spcPts val="750"/>
              </a:spcBef>
              <a:spcAft>
                <a:spcPts val="0"/>
              </a:spcAft>
              <a:buClr>
                <a:schemeClr val="dk1"/>
              </a:buClr>
              <a:buSzPts val="1350"/>
              <a:buNone/>
            </a:pPr>
            <a:endParaRPr sz="1350" b="1" dirty="0">
              <a:solidFill>
                <a:srgbClr val="2F5496"/>
              </a:solidFill>
              <a:latin typeface="Calibri"/>
              <a:ea typeface="Calibri"/>
              <a:cs typeface="Calibri"/>
              <a:sym typeface="Calibri"/>
            </a:endParaRPr>
          </a:p>
          <a:p>
            <a:pPr marL="0" lvl="0" indent="0" algn="l" rtl="0">
              <a:lnSpc>
                <a:spcPct val="107000"/>
              </a:lnSpc>
              <a:spcBef>
                <a:spcPts val="150"/>
              </a:spcBef>
              <a:spcAft>
                <a:spcPts val="0"/>
              </a:spcAft>
              <a:buClr>
                <a:srgbClr val="2F5496"/>
              </a:buClr>
              <a:buSzPts val="1350"/>
              <a:buNone/>
            </a:pPr>
            <a:r>
              <a:rPr lang="sv-SE" sz="1350" b="1" dirty="0">
                <a:solidFill>
                  <a:srgbClr val="2F5496"/>
                </a:solidFill>
                <a:latin typeface="Calibri"/>
                <a:ea typeface="Calibri"/>
                <a:cs typeface="Calibri"/>
                <a:sym typeface="Calibri"/>
              </a:rPr>
              <a:t>Förväntningar på dig som förälder:</a:t>
            </a:r>
            <a:endParaRPr sz="1350" dirty="0">
              <a:latin typeface="Calibri"/>
              <a:ea typeface="Calibri"/>
              <a:cs typeface="Calibri"/>
              <a:sym typeface="Calibri"/>
            </a:endParaRPr>
          </a:p>
          <a:p>
            <a:pPr marL="342900" lvl="0" indent="-342900" algn="l" rtl="0">
              <a:lnSpc>
                <a:spcPct val="107000"/>
              </a:lnSpc>
              <a:spcBef>
                <a:spcPts val="270"/>
              </a:spcBef>
              <a:spcAft>
                <a:spcPts val="0"/>
              </a:spcAft>
              <a:buClr>
                <a:schemeClr val="dk1"/>
              </a:buClr>
              <a:buSzPts val="1350"/>
              <a:buChar char="•"/>
            </a:pPr>
            <a:r>
              <a:rPr lang="sv-SE" sz="1350" dirty="0">
                <a:latin typeface="Calibri"/>
                <a:ea typeface="Calibri"/>
                <a:cs typeface="Calibri"/>
                <a:sym typeface="Calibri"/>
              </a:rPr>
              <a:t>  Att vara stöttande och positiv vid sidan av planen.</a:t>
            </a:r>
            <a:endParaRPr dirty="0"/>
          </a:p>
          <a:p>
            <a:pPr marL="342900" lvl="0" indent="-342900" algn="l" rtl="0">
              <a:lnSpc>
                <a:spcPct val="107000"/>
              </a:lnSpc>
              <a:spcBef>
                <a:spcPts val="870"/>
              </a:spcBef>
              <a:spcAft>
                <a:spcPts val="0"/>
              </a:spcAft>
              <a:buClr>
                <a:schemeClr val="dk1"/>
              </a:buClr>
              <a:buSzPts val="1350"/>
              <a:buChar char="•"/>
            </a:pPr>
            <a:r>
              <a:rPr lang="sv-SE" sz="1350" dirty="0">
                <a:latin typeface="Calibri"/>
                <a:ea typeface="Calibri"/>
                <a:cs typeface="Calibri"/>
                <a:sym typeface="Calibri"/>
              </a:rPr>
              <a:t>  Att respektera tränarens och domarens beslut.</a:t>
            </a:r>
            <a:endParaRPr dirty="0"/>
          </a:p>
          <a:p>
            <a:pPr marL="342900" lvl="0" indent="-342900" algn="l" rtl="0">
              <a:lnSpc>
                <a:spcPct val="107000"/>
              </a:lnSpc>
              <a:spcBef>
                <a:spcPts val="870"/>
              </a:spcBef>
              <a:spcAft>
                <a:spcPts val="0"/>
              </a:spcAft>
              <a:buClr>
                <a:schemeClr val="dk1"/>
              </a:buClr>
              <a:buSzPts val="1350"/>
              <a:buChar char="•"/>
            </a:pPr>
            <a:r>
              <a:rPr lang="sv-SE" sz="1350" dirty="0">
                <a:latin typeface="Calibri"/>
                <a:ea typeface="Calibri"/>
                <a:cs typeface="Calibri"/>
                <a:sym typeface="Calibri"/>
              </a:rPr>
              <a:t>  Att uppmuntra fair play och god sportsmannaanda.</a:t>
            </a:r>
            <a:endParaRPr dirty="0"/>
          </a:p>
          <a:p>
            <a:pPr marL="342900" lvl="0" indent="-165100" algn="l" rtl="0">
              <a:spcBef>
                <a:spcPts val="1160"/>
              </a:spcBef>
              <a:spcAft>
                <a:spcPts val="0"/>
              </a:spcAft>
              <a:buClr>
                <a:schemeClr val="dk1"/>
              </a:buClr>
              <a:buSzPts val="2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a:spLocks noGrp="1"/>
          </p:cNvSpPr>
          <p:nvPr>
            <p:ph type="title"/>
          </p:nvPr>
        </p:nvSpPr>
        <p:spPr>
          <a:xfrm>
            <a:off x="448965" y="281175"/>
            <a:ext cx="8246070" cy="61082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Förälder i Våmbs IF</a:t>
            </a:r>
            <a:endParaRPr/>
          </a:p>
        </p:txBody>
      </p:sp>
      <p:sp>
        <p:nvSpPr>
          <p:cNvPr id="219" name="Google Shape;219;p9"/>
          <p:cNvSpPr/>
          <p:nvPr/>
        </p:nvSpPr>
        <p:spPr>
          <a:xfrm>
            <a:off x="473202" y="2027208"/>
            <a:ext cx="3614166" cy="2660904"/>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None/>
            </a:pPr>
            <a:r>
              <a:rPr lang="sv-SE" sz="1350" b="1">
                <a:solidFill>
                  <a:srgbClr val="000000"/>
                </a:solidFill>
                <a:latin typeface="Calibri"/>
                <a:ea typeface="Calibri"/>
                <a:cs typeface="Calibri"/>
                <a:sym typeface="Calibri"/>
              </a:rPr>
              <a:t>Avgifter</a:t>
            </a:r>
            <a:endParaRPr/>
          </a:p>
          <a:p>
            <a:pPr marL="0" marR="0" lvl="0" indent="0" algn="l" rtl="0">
              <a:lnSpc>
                <a:spcPct val="90000"/>
              </a:lnSpc>
              <a:spcBef>
                <a:spcPts val="450"/>
              </a:spcBef>
              <a:spcAft>
                <a:spcPts val="0"/>
              </a:spcAft>
              <a:buNone/>
            </a:pPr>
            <a:r>
              <a:rPr lang="sv-SE" sz="1350">
                <a:solidFill>
                  <a:srgbClr val="000000"/>
                </a:solidFill>
                <a:latin typeface="Calibri"/>
                <a:ea typeface="Calibri"/>
                <a:cs typeface="Calibri"/>
                <a:sym typeface="Calibri"/>
              </a:rPr>
              <a:t>I Våmbs IF ska man betala medlemsavgift och träningsavgift varje fotbollssäsong. Vill man även spela futsal utgår en särskild avgift. </a:t>
            </a:r>
            <a:endParaRPr/>
          </a:p>
          <a:p>
            <a:pPr marL="0" marR="0" lvl="0" indent="0" algn="l" rtl="0">
              <a:lnSpc>
                <a:spcPct val="90000"/>
              </a:lnSpc>
              <a:spcBef>
                <a:spcPts val="450"/>
              </a:spcBef>
              <a:spcAft>
                <a:spcPts val="0"/>
              </a:spcAft>
              <a:buNone/>
            </a:pPr>
            <a:endParaRPr sz="1425" b="1">
              <a:solidFill>
                <a:srgbClr val="000000"/>
              </a:solidFill>
              <a:latin typeface="Calibri"/>
              <a:ea typeface="Calibri"/>
              <a:cs typeface="Calibri"/>
              <a:sym typeface="Calibri"/>
            </a:endParaRPr>
          </a:p>
          <a:p>
            <a:pPr marL="0" marR="0" lvl="0" indent="0" algn="l" rtl="0">
              <a:lnSpc>
                <a:spcPct val="90000"/>
              </a:lnSpc>
              <a:spcBef>
                <a:spcPts val="450"/>
              </a:spcBef>
              <a:spcAft>
                <a:spcPts val="0"/>
              </a:spcAft>
              <a:buNone/>
            </a:pPr>
            <a:r>
              <a:rPr lang="sv-SE" sz="1350" b="1">
                <a:solidFill>
                  <a:srgbClr val="000000"/>
                </a:solidFill>
                <a:latin typeface="Calibri"/>
                <a:ea typeface="Calibri"/>
                <a:cs typeface="Calibri"/>
                <a:sym typeface="Calibri"/>
              </a:rPr>
              <a:t>Åtaganden</a:t>
            </a:r>
            <a:endParaRPr/>
          </a:p>
          <a:p>
            <a:pPr marL="0" marR="0" lvl="0" indent="0" algn="l" rtl="0">
              <a:lnSpc>
                <a:spcPct val="90000"/>
              </a:lnSpc>
              <a:spcBef>
                <a:spcPts val="450"/>
              </a:spcBef>
              <a:spcAft>
                <a:spcPts val="0"/>
              </a:spcAft>
              <a:buNone/>
            </a:pPr>
            <a:r>
              <a:rPr lang="sv-SE" sz="1350">
                <a:solidFill>
                  <a:srgbClr val="000000"/>
                </a:solidFill>
                <a:latin typeface="Calibri"/>
                <a:ea typeface="Calibri"/>
                <a:cs typeface="Calibri"/>
                <a:sym typeface="Calibri"/>
              </a:rPr>
              <a:t>I föräldraengagemanget ingår att varje lag hjälper med olika aktiviteter. Utöver detta finns alltid möjlighet att engageras sig vid evenemang, i någon av våra arbetsgrupper, eller styrelse. De årligen återkommande uppdragen är:</a:t>
            </a:r>
            <a:endParaRPr/>
          </a:p>
        </p:txBody>
      </p:sp>
      <p:graphicFrame>
        <p:nvGraphicFramePr>
          <p:cNvPr id="220" name="Google Shape;220;p9"/>
          <p:cNvGraphicFramePr/>
          <p:nvPr/>
        </p:nvGraphicFramePr>
        <p:xfrm>
          <a:off x="4311869" y="1546431"/>
          <a:ext cx="4356650" cy="3282475"/>
        </p:xfrm>
        <a:graphic>
          <a:graphicData uri="http://schemas.openxmlformats.org/drawingml/2006/table">
            <a:tbl>
              <a:tblPr>
                <a:noFill/>
                <a:tableStyleId>{27946F2B-0AB8-4FA9-BDC3-2DBF8B3DE0BD}</a:tableStyleId>
              </a:tblPr>
              <a:tblGrid>
                <a:gridCol w="1243100">
                  <a:extLst>
                    <a:ext uri="{9D8B030D-6E8A-4147-A177-3AD203B41FA5}">
                      <a16:colId xmlns:a16="http://schemas.microsoft.com/office/drawing/2014/main" val="20000"/>
                    </a:ext>
                  </a:extLst>
                </a:gridCol>
                <a:gridCol w="3113550">
                  <a:extLst>
                    <a:ext uri="{9D8B030D-6E8A-4147-A177-3AD203B41FA5}">
                      <a16:colId xmlns:a16="http://schemas.microsoft.com/office/drawing/2014/main" val="20001"/>
                    </a:ext>
                  </a:extLst>
                </a:gridCol>
              </a:tblGrid>
              <a:tr h="210675">
                <a:tc>
                  <a:txBody>
                    <a:bodyPr/>
                    <a:lstStyle/>
                    <a:p>
                      <a:pPr marL="0" marR="0" lvl="0" indent="0" algn="l" rtl="0">
                        <a:lnSpc>
                          <a:spcPct val="107000"/>
                        </a:lnSpc>
                        <a:spcBef>
                          <a:spcPts val="0"/>
                        </a:spcBef>
                        <a:spcAft>
                          <a:spcPts val="0"/>
                        </a:spcAft>
                        <a:buNone/>
                      </a:pPr>
                      <a:r>
                        <a:rPr lang="sv-SE" sz="1100" b="1" i="0" u="none" strike="noStrike" cap="none">
                          <a:solidFill>
                            <a:srgbClr val="FFFFFF"/>
                          </a:solidFill>
                          <a:highlight>
                            <a:srgbClr val="70AD47"/>
                          </a:highlight>
                          <a:latin typeface="Calibri"/>
                          <a:ea typeface="Calibri"/>
                          <a:cs typeface="Calibri"/>
                          <a:sym typeface="Calibri"/>
                        </a:rPr>
                        <a:t>Aktivitet</a:t>
                      </a:r>
                      <a:endParaRPr sz="1700" b="0" i="0" u="none" strike="noStrike" cap="none">
                        <a:highlight>
                          <a:srgbClr val="70AD47"/>
                        </a:highlight>
                        <a:latin typeface="Arial"/>
                        <a:ea typeface="Arial"/>
                        <a:cs typeface="Arial"/>
                        <a:sym typeface="Arial"/>
                      </a:endParaRPr>
                    </a:p>
                  </a:txBody>
                  <a:tcPr marL="65400" marR="65400" marT="9075" marB="0">
                    <a:lnL w="12700" cap="flat" cmpd="sng">
                      <a:solidFill>
                        <a:srgbClr val="70AD47"/>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0AD47"/>
                      </a:solidFill>
                      <a:prstDash val="solid"/>
                      <a:round/>
                      <a:headEnd type="none" w="sm" len="sm"/>
                      <a:tailEnd type="none" w="sm" len="sm"/>
                    </a:lnT>
                    <a:lnB w="12700" cap="flat" cmpd="sng">
                      <a:solidFill>
                        <a:srgbClr val="70AD47"/>
                      </a:solidFill>
                      <a:prstDash val="solid"/>
                      <a:round/>
                      <a:headEnd type="none" w="sm" len="sm"/>
                      <a:tailEnd type="none" w="sm" len="sm"/>
                    </a:lnB>
                    <a:solidFill>
                      <a:srgbClr val="70AD47"/>
                    </a:solidFill>
                  </a:tcPr>
                </a:tc>
                <a:tc>
                  <a:txBody>
                    <a:bodyPr/>
                    <a:lstStyle/>
                    <a:p>
                      <a:pPr marL="0" marR="0" lvl="0" indent="0" algn="l" rtl="0">
                        <a:lnSpc>
                          <a:spcPct val="107000"/>
                        </a:lnSpc>
                        <a:spcBef>
                          <a:spcPts val="0"/>
                        </a:spcBef>
                        <a:spcAft>
                          <a:spcPts val="0"/>
                        </a:spcAft>
                        <a:buNone/>
                      </a:pPr>
                      <a:r>
                        <a:rPr lang="sv-SE" sz="1100" b="1" i="0" u="none" strike="noStrike" cap="none">
                          <a:solidFill>
                            <a:srgbClr val="FFFFFF"/>
                          </a:solidFill>
                          <a:highlight>
                            <a:srgbClr val="70AD47"/>
                          </a:highlight>
                          <a:latin typeface="Calibri"/>
                          <a:ea typeface="Calibri"/>
                          <a:cs typeface="Calibri"/>
                          <a:sym typeface="Calibri"/>
                        </a:rPr>
                        <a:t>Uppdrag</a:t>
                      </a:r>
                      <a:endParaRPr sz="1700" b="0" i="0" u="none" strike="noStrike" cap="none">
                        <a:highlight>
                          <a:srgbClr val="70AD47"/>
                        </a:highlight>
                        <a:latin typeface="Arial"/>
                        <a:ea typeface="Arial"/>
                        <a:cs typeface="Arial"/>
                        <a:sym typeface="Arial"/>
                      </a:endParaRPr>
                    </a:p>
                  </a:txBody>
                  <a:tcPr marL="65400" marR="65400" marT="9075" marB="0">
                    <a:lnL w="9525" cap="flat" cmpd="sng">
                      <a:solidFill>
                        <a:srgbClr val="000000">
                          <a:alpha val="0"/>
                        </a:srgbClr>
                      </a:solidFill>
                      <a:prstDash val="solid"/>
                      <a:round/>
                      <a:headEnd type="none" w="sm" len="sm"/>
                      <a:tailEnd type="none" w="sm" len="sm"/>
                    </a:lnL>
                    <a:lnR w="12700" cap="flat" cmpd="sng">
                      <a:solidFill>
                        <a:srgbClr val="70AD47"/>
                      </a:solidFill>
                      <a:prstDash val="solid"/>
                      <a:round/>
                      <a:headEnd type="none" w="sm" len="sm"/>
                      <a:tailEnd type="none" w="sm" len="sm"/>
                    </a:lnR>
                    <a:lnT w="12700" cap="flat" cmpd="sng">
                      <a:solidFill>
                        <a:srgbClr val="70AD47"/>
                      </a:solidFill>
                      <a:prstDash val="solid"/>
                      <a:round/>
                      <a:headEnd type="none" w="sm" len="sm"/>
                      <a:tailEnd type="none" w="sm" len="sm"/>
                    </a:lnT>
                    <a:lnB w="12700" cap="flat" cmpd="sng">
                      <a:solidFill>
                        <a:srgbClr val="70AD47"/>
                      </a:solidFill>
                      <a:prstDash val="solid"/>
                      <a:round/>
                      <a:headEnd type="none" w="sm" len="sm"/>
                      <a:tailEnd type="none" w="sm" len="sm"/>
                    </a:lnB>
                    <a:solidFill>
                      <a:srgbClr val="70AD47"/>
                    </a:solidFill>
                  </a:tcPr>
                </a:tc>
                <a:extLst>
                  <a:ext uri="{0D108BD9-81ED-4DB2-BD59-A6C34878D82A}">
                    <a16:rowId xmlns:a16="http://schemas.microsoft.com/office/drawing/2014/main" val="10000"/>
                  </a:ext>
                </a:extLst>
              </a:tr>
              <a:tr h="551675">
                <a:tc>
                  <a:txBody>
                    <a:bodyPr/>
                    <a:lstStyle/>
                    <a:p>
                      <a:pPr marL="0" marR="0" lvl="0" indent="0" algn="l" rtl="0">
                        <a:lnSpc>
                          <a:spcPct val="107000"/>
                        </a:lnSpc>
                        <a:spcBef>
                          <a:spcPts val="0"/>
                        </a:spcBef>
                        <a:spcAft>
                          <a:spcPts val="0"/>
                        </a:spcAft>
                        <a:buNone/>
                      </a:pPr>
                      <a:r>
                        <a:rPr lang="sv-SE" sz="1100" b="1" i="0" u="none" strike="noStrike" cap="none">
                          <a:solidFill>
                            <a:srgbClr val="000000"/>
                          </a:solidFill>
                          <a:highlight>
                            <a:srgbClr val="E2EFD9"/>
                          </a:highlight>
                          <a:latin typeface="Calibri"/>
                          <a:ea typeface="Calibri"/>
                          <a:cs typeface="Calibri"/>
                          <a:sym typeface="Calibri"/>
                        </a:rPr>
                        <a:t>Kiosken</a:t>
                      </a:r>
                      <a:endParaRPr sz="1700" b="0" i="0" u="none" strike="noStrike" cap="none">
                        <a:highlight>
                          <a:srgbClr val="E2EFD9"/>
                        </a:highlight>
                        <a:latin typeface="Arial"/>
                        <a:ea typeface="Arial"/>
                        <a:cs typeface="Arial"/>
                        <a:sym typeface="Arial"/>
                      </a:endParaRPr>
                    </a:p>
                  </a:txBody>
                  <a:tcPr marL="65400" marR="65400" marT="9075"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70AD47"/>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sv-SE" sz="1100" b="0" i="0" u="none" strike="noStrike" cap="none">
                          <a:solidFill>
                            <a:srgbClr val="000000"/>
                          </a:solidFill>
                          <a:highlight>
                            <a:srgbClr val="E2EFD9"/>
                          </a:highlight>
                          <a:latin typeface="Calibri"/>
                          <a:ea typeface="Calibri"/>
                          <a:cs typeface="Calibri"/>
                          <a:sym typeface="Calibri"/>
                        </a:rPr>
                        <a:t>Laget ska utse en förälder/ledare som ansvarig för bemanningsschema när laget är kioskansvariga</a:t>
                      </a:r>
                      <a:endParaRPr sz="1700" b="0" i="0" u="none" strike="noStrike" cap="none">
                        <a:highlight>
                          <a:srgbClr val="E2EFD9"/>
                        </a:highlight>
                        <a:latin typeface="Arial"/>
                        <a:ea typeface="Arial"/>
                        <a:cs typeface="Arial"/>
                        <a:sym typeface="Arial"/>
                      </a:endParaRPr>
                    </a:p>
                  </a:txBody>
                  <a:tcPr marL="65400" marR="65400" marT="9075"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70AD47"/>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extLst>
                  <a:ext uri="{0D108BD9-81ED-4DB2-BD59-A6C34878D82A}">
                    <a16:rowId xmlns:a16="http://schemas.microsoft.com/office/drawing/2014/main" val="10001"/>
                  </a:ext>
                </a:extLst>
              </a:tr>
              <a:tr h="742900">
                <a:tc>
                  <a:txBody>
                    <a:bodyPr/>
                    <a:lstStyle/>
                    <a:p>
                      <a:pPr marL="0" marR="0" lvl="0" indent="0" algn="l" rtl="0">
                        <a:lnSpc>
                          <a:spcPct val="107000"/>
                        </a:lnSpc>
                        <a:spcBef>
                          <a:spcPts val="0"/>
                        </a:spcBef>
                        <a:spcAft>
                          <a:spcPts val="0"/>
                        </a:spcAft>
                        <a:buNone/>
                      </a:pPr>
                      <a:r>
                        <a:rPr lang="sv-SE" sz="1100" b="1" i="0" u="none" strike="noStrike" cap="none">
                          <a:latin typeface="Calibri"/>
                          <a:ea typeface="Calibri"/>
                          <a:cs typeface="Calibri"/>
                          <a:sym typeface="Calibri"/>
                        </a:rPr>
                        <a:t>Hentorpsdagen</a:t>
                      </a:r>
                      <a:endParaRPr sz="1700" b="0" i="0" u="none" strike="noStrike" cap="none">
                        <a:latin typeface="Arial"/>
                        <a:ea typeface="Arial"/>
                        <a:cs typeface="Arial"/>
                        <a:sym typeface="Arial"/>
                      </a:endParaRPr>
                    </a:p>
                    <a:p>
                      <a:pPr marL="0" marR="0" lvl="0" indent="0" algn="l" rtl="0">
                        <a:lnSpc>
                          <a:spcPct val="107000"/>
                        </a:lnSpc>
                        <a:spcBef>
                          <a:spcPts val="800"/>
                        </a:spcBef>
                        <a:spcAft>
                          <a:spcPts val="0"/>
                        </a:spcAft>
                        <a:buNone/>
                      </a:pPr>
                      <a:r>
                        <a:rPr lang="sv-SE" sz="1100" b="1" i="0" u="none" strike="noStrike" cap="none">
                          <a:latin typeface="Calibri"/>
                          <a:ea typeface="Calibri"/>
                          <a:cs typeface="Calibri"/>
                          <a:sym typeface="Calibri"/>
                        </a:rPr>
                        <a:t>September</a:t>
                      </a:r>
                      <a:endParaRPr sz="1700" b="0" i="0" u="none" strike="noStrike" cap="none">
                        <a:latin typeface="Arial"/>
                        <a:ea typeface="Arial"/>
                        <a:cs typeface="Arial"/>
                        <a:sym typeface="Arial"/>
                      </a:endParaRPr>
                    </a:p>
                  </a:txBody>
                  <a:tcPr marL="65400" marR="65400" marT="9075"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sv-SE" sz="1100" b="0" i="0" u="none" strike="noStrike" cap="none">
                          <a:latin typeface="Calibri"/>
                          <a:ea typeface="Calibri"/>
                          <a:cs typeface="Calibri"/>
                          <a:sym typeface="Calibri"/>
                        </a:rPr>
                        <a:t>Laget hjälper till att bemanna olika stationer till exempel servering. Information kommer från evenemangsgruppen för Hentorpsdagen. Arbetstid 3-4h.</a:t>
                      </a:r>
                      <a:endParaRPr sz="1700" b="0" i="0" u="none" strike="noStrike" cap="none">
                        <a:latin typeface="Arial"/>
                        <a:ea typeface="Arial"/>
                        <a:cs typeface="Arial"/>
                        <a:sym typeface="Arial"/>
                      </a:endParaRPr>
                    </a:p>
                  </a:txBody>
                  <a:tcPr marL="65400" marR="65400" marT="9075"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tcPr>
                </a:tc>
                <a:extLst>
                  <a:ext uri="{0D108BD9-81ED-4DB2-BD59-A6C34878D82A}">
                    <a16:rowId xmlns:a16="http://schemas.microsoft.com/office/drawing/2014/main" val="10002"/>
                  </a:ext>
                </a:extLst>
              </a:tr>
              <a:tr h="926350">
                <a:tc>
                  <a:txBody>
                    <a:bodyPr/>
                    <a:lstStyle/>
                    <a:p>
                      <a:pPr marL="0" marR="0" lvl="0" indent="0" algn="l" rtl="0">
                        <a:lnSpc>
                          <a:spcPct val="107000"/>
                        </a:lnSpc>
                        <a:spcBef>
                          <a:spcPts val="0"/>
                        </a:spcBef>
                        <a:spcAft>
                          <a:spcPts val="0"/>
                        </a:spcAft>
                        <a:buNone/>
                      </a:pPr>
                      <a:r>
                        <a:rPr lang="sv-SE" sz="1100" b="1" i="0" u="none" strike="noStrike" cap="none">
                          <a:solidFill>
                            <a:srgbClr val="000000"/>
                          </a:solidFill>
                          <a:highlight>
                            <a:srgbClr val="E2EFD9"/>
                          </a:highlight>
                          <a:latin typeface="Calibri"/>
                          <a:ea typeface="Calibri"/>
                          <a:cs typeface="Calibri"/>
                          <a:sym typeface="Calibri"/>
                        </a:rPr>
                        <a:t>Claesborg</a:t>
                      </a:r>
                      <a:endParaRPr sz="1700" b="0" i="0" u="none" strike="noStrike" cap="none">
                        <a:highlight>
                          <a:srgbClr val="E2EFD9"/>
                        </a:highlight>
                        <a:latin typeface="Arial"/>
                        <a:ea typeface="Arial"/>
                        <a:cs typeface="Arial"/>
                        <a:sym typeface="Arial"/>
                      </a:endParaRPr>
                    </a:p>
                  </a:txBody>
                  <a:tcPr marL="65400" marR="65400" marT="9075"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sv-SE" sz="1100" b="0" i="0" u="none" strike="noStrike" cap="none">
                          <a:solidFill>
                            <a:srgbClr val="000000"/>
                          </a:solidFill>
                          <a:highlight>
                            <a:srgbClr val="E2EFD9"/>
                          </a:highlight>
                          <a:latin typeface="Calibri"/>
                          <a:ea typeface="Calibri"/>
                          <a:cs typeface="Calibri"/>
                          <a:sym typeface="Calibri"/>
                        </a:rPr>
                        <a:t>Fixa/restaurera klubbstuga/kiosk + omgivning, tex målning, snickeri, städning. Vissa aktiviteter genomförs på särskilda fixardagar, men det kan också handla om att hjälpa till att hantera saker på vår nya Fixarlista.</a:t>
                      </a:r>
                      <a:endParaRPr sz="1700" b="0" i="0" u="none" strike="noStrike" cap="none">
                        <a:highlight>
                          <a:srgbClr val="E2EFD9"/>
                        </a:highlight>
                        <a:latin typeface="Arial"/>
                        <a:ea typeface="Arial"/>
                        <a:cs typeface="Arial"/>
                        <a:sym typeface="Arial"/>
                      </a:endParaRPr>
                    </a:p>
                  </a:txBody>
                  <a:tcPr marL="65400" marR="65400" marT="9075"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extLst>
                  <a:ext uri="{0D108BD9-81ED-4DB2-BD59-A6C34878D82A}">
                    <a16:rowId xmlns:a16="http://schemas.microsoft.com/office/drawing/2014/main" val="10003"/>
                  </a:ext>
                </a:extLst>
              </a:tr>
              <a:tr h="469700">
                <a:tc>
                  <a:txBody>
                    <a:bodyPr/>
                    <a:lstStyle/>
                    <a:p>
                      <a:pPr marL="0" marR="0" lvl="0" indent="0" algn="l" rtl="0">
                        <a:lnSpc>
                          <a:spcPct val="107000"/>
                        </a:lnSpc>
                        <a:spcBef>
                          <a:spcPts val="0"/>
                        </a:spcBef>
                        <a:spcAft>
                          <a:spcPts val="0"/>
                        </a:spcAft>
                        <a:buNone/>
                      </a:pPr>
                      <a:r>
                        <a:rPr lang="sv-SE" sz="1100" b="1" i="0" u="none" strike="noStrike" cap="none">
                          <a:latin typeface="Calibri"/>
                          <a:ea typeface="Calibri"/>
                          <a:cs typeface="Calibri"/>
                          <a:sym typeface="Calibri"/>
                        </a:rPr>
                        <a:t>Futsalcupen</a:t>
                      </a:r>
                      <a:endParaRPr sz="1700" b="0" i="0" u="none" strike="noStrike" cap="none">
                        <a:latin typeface="Arial"/>
                        <a:ea typeface="Arial"/>
                        <a:cs typeface="Arial"/>
                        <a:sym typeface="Arial"/>
                      </a:endParaRPr>
                    </a:p>
                    <a:p>
                      <a:pPr marL="0" marR="0" lvl="0" indent="0" algn="l" rtl="0">
                        <a:lnSpc>
                          <a:spcPct val="107000"/>
                        </a:lnSpc>
                        <a:spcBef>
                          <a:spcPts val="800"/>
                        </a:spcBef>
                        <a:spcAft>
                          <a:spcPts val="0"/>
                        </a:spcAft>
                        <a:buNone/>
                      </a:pPr>
                      <a:r>
                        <a:rPr lang="sv-SE" sz="1100" b="1" i="0" u="none" strike="noStrike" cap="none">
                          <a:latin typeface="Calibri"/>
                          <a:ea typeface="Calibri"/>
                          <a:cs typeface="Calibri"/>
                          <a:sym typeface="Calibri"/>
                        </a:rPr>
                        <a:t>November</a:t>
                      </a:r>
                      <a:endParaRPr sz="1700" b="0" i="0" u="none" strike="noStrike" cap="none">
                        <a:latin typeface="Arial"/>
                        <a:ea typeface="Arial"/>
                        <a:cs typeface="Arial"/>
                        <a:sym typeface="Arial"/>
                      </a:endParaRPr>
                    </a:p>
                  </a:txBody>
                  <a:tcPr marL="65400" marR="65400" marT="9075"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sv-SE" sz="1100" b="0" i="0" u="none" strike="noStrike" cap="none">
                          <a:latin typeface="Calibri"/>
                          <a:ea typeface="Calibri"/>
                          <a:cs typeface="Calibri"/>
                          <a:sym typeface="Calibri"/>
                        </a:rPr>
                        <a:t>Arbetsuppgifter delas ut av futsalgruppen närmare cupdatum. Arbetstid 3-4h.</a:t>
                      </a:r>
                      <a:endParaRPr sz="1700" b="0" i="0" u="none" strike="noStrike" cap="none">
                        <a:latin typeface="Arial"/>
                        <a:ea typeface="Arial"/>
                        <a:cs typeface="Arial"/>
                        <a:sym typeface="Arial"/>
                      </a:endParaRPr>
                    </a:p>
                  </a:txBody>
                  <a:tcPr marL="65400" marR="65400" marT="9075"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tcPr>
                </a:tc>
                <a:extLst>
                  <a:ext uri="{0D108BD9-81ED-4DB2-BD59-A6C34878D82A}">
                    <a16:rowId xmlns:a16="http://schemas.microsoft.com/office/drawing/2014/main" val="10004"/>
                  </a:ext>
                </a:extLst>
              </a:tr>
              <a:tr h="381175">
                <a:tc>
                  <a:txBody>
                    <a:bodyPr/>
                    <a:lstStyle/>
                    <a:p>
                      <a:pPr marL="0" marR="0" lvl="0" indent="0" algn="l" rtl="0">
                        <a:lnSpc>
                          <a:spcPct val="107000"/>
                        </a:lnSpc>
                        <a:spcBef>
                          <a:spcPts val="0"/>
                        </a:spcBef>
                        <a:spcAft>
                          <a:spcPts val="0"/>
                        </a:spcAft>
                        <a:buNone/>
                      </a:pPr>
                      <a:r>
                        <a:rPr lang="sv-SE" sz="1100" b="1" i="0" u="none" strike="noStrike" cap="none">
                          <a:solidFill>
                            <a:srgbClr val="000000"/>
                          </a:solidFill>
                          <a:highlight>
                            <a:srgbClr val="E2EFD9"/>
                          </a:highlight>
                          <a:latin typeface="Calibri"/>
                          <a:ea typeface="Calibri"/>
                          <a:cs typeface="Calibri"/>
                          <a:sym typeface="Calibri"/>
                        </a:rPr>
                        <a:t>Grönvita rabatten</a:t>
                      </a:r>
                      <a:endParaRPr sz="1100" b="1" i="0" u="none" strike="noStrike" cap="none">
                        <a:solidFill>
                          <a:srgbClr val="000000"/>
                        </a:solidFill>
                        <a:highlight>
                          <a:srgbClr val="E2EFD9"/>
                        </a:highlight>
                        <a:latin typeface="Calibri"/>
                        <a:ea typeface="Calibri"/>
                        <a:cs typeface="Calibri"/>
                        <a:sym typeface="Calibri"/>
                      </a:endParaRPr>
                    </a:p>
                    <a:p>
                      <a:pPr marL="0" marR="0" lvl="0" indent="0" algn="l" rtl="0">
                        <a:lnSpc>
                          <a:spcPct val="107000"/>
                        </a:lnSpc>
                        <a:spcBef>
                          <a:spcPts val="0"/>
                        </a:spcBef>
                        <a:spcAft>
                          <a:spcPts val="0"/>
                        </a:spcAft>
                        <a:buNone/>
                      </a:pPr>
                      <a:r>
                        <a:rPr lang="sv-SE" sz="1100" b="1">
                          <a:highlight>
                            <a:srgbClr val="E2EFD9"/>
                          </a:highlight>
                          <a:latin typeface="Calibri"/>
                          <a:ea typeface="Calibri"/>
                          <a:cs typeface="Calibri"/>
                          <a:sym typeface="Calibri"/>
                        </a:rPr>
                        <a:t>Bambusa</a:t>
                      </a:r>
                      <a:endParaRPr sz="1100" b="1">
                        <a:highlight>
                          <a:srgbClr val="E2EFD9"/>
                        </a:highlight>
                        <a:latin typeface="Calibri"/>
                        <a:ea typeface="Calibri"/>
                        <a:cs typeface="Calibri"/>
                        <a:sym typeface="Calibri"/>
                      </a:endParaRPr>
                    </a:p>
                  </a:txBody>
                  <a:tcPr marL="65400" marR="65400" marT="9075"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sv-SE" sz="1100" b="0" i="0" u="none" strike="noStrike" cap="none">
                          <a:solidFill>
                            <a:srgbClr val="000000"/>
                          </a:solidFill>
                          <a:highlight>
                            <a:srgbClr val="E2EFD9"/>
                          </a:highlight>
                          <a:latin typeface="Calibri"/>
                          <a:ea typeface="Calibri"/>
                          <a:cs typeface="Calibri"/>
                          <a:sym typeface="Calibri"/>
                        </a:rPr>
                        <a:t>Laget utser en förälder/ledare som samlar in pengar och redovisar lagets försäljning</a:t>
                      </a:r>
                      <a:endParaRPr sz="1700" b="0" i="0" u="none" strike="noStrike" cap="none">
                        <a:highlight>
                          <a:srgbClr val="E2EFD9"/>
                        </a:highlight>
                        <a:latin typeface="Arial"/>
                        <a:ea typeface="Arial"/>
                        <a:cs typeface="Arial"/>
                        <a:sym typeface="Arial"/>
                      </a:endParaRPr>
                    </a:p>
                  </a:txBody>
                  <a:tcPr marL="65400" marR="65400" marT="9075" marB="0">
                    <a:lnL w="12700" cap="flat" cmpd="sng">
                      <a:solidFill>
                        <a:srgbClr val="A8D08D"/>
                      </a:solidFill>
                      <a:prstDash val="solid"/>
                      <a:round/>
                      <a:headEnd type="none" w="sm" len="sm"/>
                      <a:tailEnd type="none" w="sm" len="sm"/>
                    </a:lnL>
                    <a:lnR w="12700" cap="flat" cmpd="sng">
                      <a:solidFill>
                        <a:srgbClr val="A8D08D"/>
                      </a:solidFill>
                      <a:prstDash val="solid"/>
                      <a:round/>
                      <a:headEnd type="none" w="sm" len="sm"/>
                      <a:tailEnd type="none" w="sm" len="sm"/>
                    </a:lnR>
                    <a:lnT w="12700" cap="flat" cmpd="sng">
                      <a:solidFill>
                        <a:srgbClr val="A8D08D"/>
                      </a:solidFill>
                      <a:prstDash val="solid"/>
                      <a:round/>
                      <a:headEnd type="none" w="sm" len="sm"/>
                      <a:tailEnd type="none" w="sm" len="sm"/>
                    </a:lnT>
                    <a:lnB w="12700" cap="flat" cmpd="sng">
                      <a:solidFill>
                        <a:srgbClr val="A8D08D"/>
                      </a:solidFill>
                      <a:prstDash val="solid"/>
                      <a:round/>
                      <a:headEnd type="none" w="sm" len="sm"/>
                      <a:tailEnd type="none" w="sm" len="sm"/>
                    </a:lnB>
                    <a:solidFill>
                      <a:srgbClr val="E2EFD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title"/>
          </p:nvPr>
        </p:nvSpPr>
        <p:spPr>
          <a:xfrm>
            <a:off x="448965" y="281175"/>
            <a:ext cx="8246070" cy="61082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Arbetsbemanning 2025</a:t>
            </a:r>
            <a:endParaRPr/>
          </a:p>
        </p:txBody>
      </p:sp>
      <p:sp>
        <p:nvSpPr>
          <p:cNvPr id="285" name="Google Shape;285;p18"/>
          <p:cNvSpPr txBox="1"/>
          <p:nvPr/>
        </p:nvSpPr>
        <p:spPr>
          <a:xfrm>
            <a:off x="464091" y="1350110"/>
            <a:ext cx="5650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b="1">
                <a:solidFill>
                  <a:schemeClr val="dk1"/>
                </a:solidFill>
                <a:latin typeface="Calibri"/>
                <a:ea typeface="Calibri"/>
                <a:cs typeface="Calibri"/>
                <a:sym typeface="Calibri"/>
              </a:rPr>
              <a:t>Fyll i Excel-filen som finns Laget.se/ledarinformation</a:t>
            </a:r>
            <a:endParaRPr/>
          </a:p>
          <a:p>
            <a:pPr marL="0" marR="0" lvl="0" indent="0" algn="l" rtl="0">
              <a:spcBef>
                <a:spcPts val="0"/>
              </a:spcBef>
              <a:spcAft>
                <a:spcPts val="0"/>
              </a:spcAft>
              <a:buNone/>
            </a:pPr>
            <a:r>
              <a:rPr lang="sv-SE" sz="1800" b="1">
                <a:solidFill>
                  <a:schemeClr val="dk1"/>
                </a:solidFill>
                <a:latin typeface="Calibri"/>
                <a:ea typeface="Calibri"/>
                <a:cs typeface="Calibri"/>
                <a:sym typeface="Calibri"/>
              </a:rPr>
              <a:t>Förstasidan ser ut som bilden nedan </a:t>
            </a:r>
            <a:endParaRPr sz="1800" b="1">
              <a:solidFill>
                <a:schemeClr val="dk1"/>
              </a:solidFill>
              <a:latin typeface="Calibri"/>
              <a:ea typeface="Calibri"/>
              <a:cs typeface="Calibri"/>
              <a:sym typeface="Calibri"/>
            </a:endParaRPr>
          </a:p>
        </p:txBody>
      </p:sp>
      <p:pic>
        <p:nvPicPr>
          <p:cNvPr id="286" name="Google Shape;286;p18"/>
          <p:cNvPicPr preferRelativeResize="0"/>
          <p:nvPr/>
        </p:nvPicPr>
        <p:blipFill>
          <a:blip r:embed="rId3">
            <a:alphaModFix/>
          </a:blip>
          <a:stretch>
            <a:fillRect/>
          </a:stretch>
        </p:blipFill>
        <p:spPr>
          <a:xfrm>
            <a:off x="609600" y="2149010"/>
            <a:ext cx="7825392" cy="28420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txBox="1">
            <a:spLocks noGrp="1"/>
          </p:cNvSpPr>
          <p:nvPr>
            <p:ph type="title"/>
          </p:nvPr>
        </p:nvSpPr>
        <p:spPr>
          <a:xfrm>
            <a:off x="448965" y="281175"/>
            <a:ext cx="8246070" cy="61082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Kommunikationskanaler</a:t>
            </a:r>
            <a:endParaRPr/>
          </a:p>
        </p:txBody>
      </p:sp>
      <p:sp>
        <p:nvSpPr>
          <p:cNvPr id="292" name="Google Shape;292;p19"/>
          <p:cNvSpPr txBox="1">
            <a:spLocks noGrp="1"/>
          </p:cNvSpPr>
          <p:nvPr>
            <p:ph type="body" idx="1"/>
          </p:nvPr>
        </p:nvSpPr>
        <p:spPr>
          <a:xfrm>
            <a:off x="448965" y="1197405"/>
            <a:ext cx="8246070" cy="351221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sv-SE" sz="2000"/>
              <a:t>Under året kommer vi att göra en större rensning/ uppdatering av laget.se för att förenkla tillgång till viktiga dokument</a:t>
            </a:r>
            <a:endParaRPr/>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sv-SE" sz="2000"/>
              <a:t>Viktigt att komma ihåg att uppdatera kontaktuppgifter och ”prenumerera nyheter” från respektive lags sida</a:t>
            </a:r>
            <a:endParaRPr/>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sv-SE" sz="2000"/>
              <a:t>Följ gärna även oss på Instagram och Facebook</a:t>
            </a:r>
            <a:endParaRPr/>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sv-SE" sz="2000"/>
              <a:t>Skicka gärna information och bilder om era lag till Våmbs instagram som DM, så kan vi sprida information om verksamheten brett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448965" y="281175"/>
            <a:ext cx="8246070" cy="61082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Viktiga datum</a:t>
            </a:r>
            <a:endParaRPr/>
          </a:p>
        </p:txBody>
      </p:sp>
      <p:sp>
        <p:nvSpPr>
          <p:cNvPr id="298" name="Google Shape;298;p20"/>
          <p:cNvSpPr txBox="1">
            <a:spLocks noGrp="1"/>
          </p:cNvSpPr>
          <p:nvPr>
            <p:ph type="body" idx="1"/>
          </p:nvPr>
        </p:nvSpPr>
        <p:spPr>
          <a:xfrm>
            <a:off x="448966" y="1350111"/>
            <a:ext cx="8246070" cy="351221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sv-SE" dirty="0"/>
              <a:t>Årsmöte 19 mars</a:t>
            </a:r>
            <a:endParaRPr dirty="0"/>
          </a:p>
          <a:p>
            <a:pPr marL="342900" lvl="0" indent="-342900" algn="l" rtl="0">
              <a:spcBef>
                <a:spcPts val="0"/>
              </a:spcBef>
              <a:spcAft>
                <a:spcPts val="0"/>
              </a:spcAft>
              <a:buSzPts val="2800"/>
              <a:buChar char="•"/>
            </a:pPr>
            <a:r>
              <a:rPr lang="sv-SE" dirty="0"/>
              <a:t>Summercamp 16-18 juni</a:t>
            </a:r>
            <a:endParaRPr dirty="0"/>
          </a:p>
          <a:p>
            <a:pPr marL="342900" lvl="0" indent="-342900" algn="l" rtl="0">
              <a:spcBef>
                <a:spcPts val="560"/>
              </a:spcBef>
              <a:spcAft>
                <a:spcPts val="0"/>
              </a:spcAft>
              <a:buClr>
                <a:schemeClr val="dk1"/>
              </a:buClr>
              <a:buSzPts val="2800"/>
              <a:buChar char="•"/>
            </a:pPr>
            <a:r>
              <a:rPr lang="sv-SE" dirty="0" err="1"/>
              <a:t>Hentorpsdagen</a:t>
            </a:r>
            <a:r>
              <a:rPr lang="sv-SE" dirty="0"/>
              <a:t> 12 september</a:t>
            </a:r>
            <a:endParaRPr dirty="0"/>
          </a:p>
          <a:p>
            <a:pPr marL="342900" lvl="0" indent="-342900" algn="l" rtl="0">
              <a:spcBef>
                <a:spcPts val="560"/>
              </a:spcBef>
              <a:spcAft>
                <a:spcPts val="0"/>
              </a:spcAft>
              <a:buSzPts val="2800"/>
              <a:buChar char="•"/>
            </a:pPr>
            <a:r>
              <a:rPr lang="sv-SE" dirty="0"/>
              <a:t>Skövde </a:t>
            </a:r>
            <a:r>
              <a:rPr lang="sv-SE" dirty="0" err="1"/>
              <a:t>Futsalcup</a:t>
            </a:r>
            <a:r>
              <a:rPr lang="sv-SE" dirty="0"/>
              <a:t> 22 november</a:t>
            </a:r>
            <a:endParaRPr dirty="0"/>
          </a:p>
          <a:p>
            <a:pPr marL="0" lvl="0" indent="0" algn="l" rtl="0">
              <a:spcBef>
                <a:spcPts val="56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33f900ed9d7_0_1"/>
          <p:cNvSpPr txBox="1">
            <a:spLocks noGrp="1"/>
          </p:cNvSpPr>
          <p:nvPr>
            <p:ph type="title"/>
          </p:nvPr>
        </p:nvSpPr>
        <p:spPr>
          <a:xfrm>
            <a:off x="448965" y="281175"/>
            <a:ext cx="8246100" cy="610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Frågor eller synpunkter</a:t>
            </a:r>
            <a:endParaRPr/>
          </a:p>
        </p:txBody>
      </p:sp>
      <p:sp>
        <p:nvSpPr>
          <p:cNvPr id="304" name="Google Shape;304;g33f900ed9d7_0_1"/>
          <p:cNvSpPr txBox="1">
            <a:spLocks noGrp="1"/>
          </p:cNvSpPr>
          <p:nvPr>
            <p:ph type="body" idx="1"/>
          </p:nvPr>
        </p:nvSpPr>
        <p:spPr>
          <a:xfrm>
            <a:off x="448966" y="1350111"/>
            <a:ext cx="8246100" cy="3512100"/>
          </a:xfrm>
          <a:prstGeom prst="rect">
            <a:avLst/>
          </a:prstGeom>
          <a:noFill/>
          <a:ln>
            <a:noFill/>
          </a:ln>
        </p:spPr>
        <p:txBody>
          <a:bodyPr spcFirstLastPara="1" wrap="square" lIns="91425" tIns="45700" rIns="91425" bIns="45700" anchor="t" anchorCtr="0">
            <a:normAutofit/>
          </a:bodyPr>
          <a:lstStyle/>
          <a:p>
            <a:pPr marL="342900" indent="-342900">
              <a:spcBef>
                <a:spcPts val="560"/>
              </a:spcBef>
            </a:pPr>
            <a:r>
              <a:rPr lang="sv-SE" dirty="0"/>
              <a:t>Vi tar gärna emot frågor, synpunkter och förbättringsförslag</a:t>
            </a:r>
            <a:endParaRPr dirty="0"/>
          </a:p>
          <a:p>
            <a:pPr marL="342900" indent="-342900">
              <a:spcBef>
                <a:spcPts val="0"/>
              </a:spcBef>
            </a:pPr>
            <a:r>
              <a:rPr lang="sv-SE" dirty="0"/>
              <a:t>Styrelsens kontaktuppgifter finns på laget.se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24"/>
        <p:cNvGrpSpPr/>
        <p:nvPr/>
      </p:nvGrpSpPr>
      <p:grpSpPr>
        <a:xfrm>
          <a:off x="0" y="0"/>
          <a:ext cx="0" cy="0"/>
          <a:chOff x="0" y="0"/>
          <a:chExt cx="0" cy="0"/>
        </a:xfrm>
      </p:grpSpPr>
      <p:sp>
        <p:nvSpPr>
          <p:cNvPr id="225" name="Google Shape;225;p12"/>
          <p:cNvSpPr txBox="1">
            <a:spLocks noGrp="1"/>
          </p:cNvSpPr>
          <p:nvPr>
            <p:ph type="title"/>
          </p:nvPr>
        </p:nvSpPr>
        <p:spPr>
          <a:xfrm>
            <a:off x="601670" y="281175"/>
            <a:ext cx="7940660" cy="763525"/>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Förslag lagorganisation Våmbs IF</a:t>
            </a:r>
            <a:br>
              <a:rPr lang="sv-SE"/>
            </a:br>
            <a:endParaRPr/>
          </a:p>
        </p:txBody>
      </p:sp>
      <p:sp>
        <p:nvSpPr>
          <p:cNvPr id="226" name="Google Shape;226;p12"/>
          <p:cNvSpPr txBox="1">
            <a:spLocks noGrp="1"/>
          </p:cNvSpPr>
          <p:nvPr>
            <p:ph type="body" idx="1"/>
          </p:nvPr>
        </p:nvSpPr>
        <p:spPr>
          <a:xfrm>
            <a:off x="448964" y="1044700"/>
            <a:ext cx="8246071" cy="38176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p:txBody>
      </p:sp>
      <p:sp>
        <p:nvSpPr>
          <p:cNvPr id="227" name="Google Shape;227;p12"/>
          <p:cNvSpPr/>
          <p:nvPr/>
        </p:nvSpPr>
        <p:spPr>
          <a:xfrm>
            <a:off x="3599892" y="2665321"/>
            <a:ext cx="1944216" cy="639206"/>
          </a:xfrm>
          <a:prstGeom prst="rect">
            <a:avLst/>
          </a:prstGeom>
          <a:solidFill>
            <a:srgbClr val="D8D8D8"/>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sv-SE" sz="1050" b="1" i="0" u="none" strike="noStrike" cap="none">
                <a:solidFill>
                  <a:srgbClr val="000000"/>
                </a:solidFill>
                <a:latin typeface="Arial"/>
                <a:ea typeface="Arial"/>
                <a:cs typeface="Arial"/>
                <a:sym typeface="Arial"/>
              </a:rPr>
              <a:t>Lagledare</a:t>
            </a:r>
            <a:endParaRPr/>
          </a:p>
          <a:p>
            <a:pPr marL="0" marR="0" lvl="0" indent="0" algn="ctr" rtl="0">
              <a:lnSpc>
                <a:spcPct val="100000"/>
              </a:lnSpc>
              <a:spcBef>
                <a:spcPts val="0"/>
              </a:spcBef>
              <a:spcAft>
                <a:spcPts val="0"/>
              </a:spcAft>
              <a:buClr>
                <a:schemeClr val="dk1"/>
              </a:buClr>
              <a:buSzPts val="1050"/>
              <a:buFont typeface="Calibri"/>
              <a:buNone/>
            </a:pPr>
            <a:endParaRPr sz="1050" b="1" i="0" u="none" strike="noStrike" cap="none">
              <a:solidFill>
                <a:srgbClr val="000000"/>
              </a:solidFill>
              <a:latin typeface="Arial"/>
              <a:ea typeface="Arial"/>
              <a:cs typeface="Arial"/>
              <a:sym typeface="Arial"/>
            </a:endParaRPr>
          </a:p>
        </p:txBody>
      </p:sp>
      <p:sp>
        <p:nvSpPr>
          <p:cNvPr id="228" name="Google Shape;228;p12"/>
          <p:cNvSpPr/>
          <p:nvPr/>
        </p:nvSpPr>
        <p:spPr>
          <a:xfrm>
            <a:off x="2451276" y="3870869"/>
            <a:ext cx="1607483" cy="639208"/>
          </a:xfrm>
          <a:prstGeom prst="rect">
            <a:avLst/>
          </a:prstGeom>
          <a:solidFill>
            <a:srgbClr val="D8D8D8"/>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sv-SE" sz="1050" b="1" i="0" u="none" strike="noStrike" cap="none">
                <a:solidFill>
                  <a:srgbClr val="000000"/>
                </a:solidFill>
                <a:latin typeface="Arial"/>
                <a:ea typeface="Arial"/>
                <a:cs typeface="Arial"/>
                <a:sym typeface="Arial"/>
              </a:rPr>
              <a:t>Lagförälder</a:t>
            </a:r>
            <a:endParaRPr/>
          </a:p>
          <a:p>
            <a:pPr marL="0" marR="0" lvl="0" indent="0" algn="ctr" rtl="0">
              <a:lnSpc>
                <a:spcPct val="100000"/>
              </a:lnSpc>
              <a:spcBef>
                <a:spcPts val="0"/>
              </a:spcBef>
              <a:spcAft>
                <a:spcPts val="0"/>
              </a:spcAft>
              <a:buClr>
                <a:schemeClr val="dk1"/>
              </a:buClr>
              <a:buSzPts val="1050"/>
              <a:buFont typeface="Calibri"/>
              <a:buNone/>
            </a:pPr>
            <a:endParaRPr sz="1050" b="1" i="0" u="none" strike="noStrike" cap="none">
              <a:solidFill>
                <a:srgbClr val="000000"/>
              </a:solidFill>
              <a:latin typeface="Arial"/>
              <a:ea typeface="Arial"/>
              <a:cs typeface="Arial"/>
              <a:sym typeface="Arial"/>
            </a:endParaRPr>
          </a:p>
        </p:txBody>
      </p:sp>
      <p:sp>
        <p:nvSpPr>
          <p:cNvPr id="229" name="Google Shape;229;p12"/>
          <p:cNvSpPr/>
          <p:nvPr/>
        </p:nvSpPr>
        <p:spPr>
          <a:xfrm>
            <a:off x="1127701" y="1873779"/>
            <a:ext cx="1582310" cy="639220"/>
          </a:xfrm>
          <a:prstGeom prst="rect">
            <a:avLst/>
          </a:prstGeom>
          <a:solidFill>
            <a:srgbClr val="D8D8D8"/>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sv-SE" sz="1050" b="1" i="0" u="none" strike="noStrike" cap="none">
                <a:solidFill>
                  <a:srgbClr val="000000"/>
                </a:solidFill>
                <a:latin typeface="Arial"/>
                <a:ea typeface="Arial"/>
                <a:cs typeface="Arial"/>
                <a:sym typeface="Arial"/>
              </a:rPr>
              <a:t>Assisterande tränare</a:t>
            </a:r>
            <a:endParaRPr/>
          </a:p>
          <a:p>
            <a:pPr marL="0" marR="0" lvl="0" indent="0" algn="ctr" rtl="0">
              <a:lnSpc>
                <a:spcPct val="100000"/>
              </a:lnSpc>
              <a:spcBef>
                <a:spcPts val="0"/>
              </a:spcBef>
              <a:spcAft>
                <a:spcPts val="0"/>
              </a:spcAft>
              <a:buClr>
                <a:schemeClr val="dk1"/>
              </a:buClr>
              <a:buSzPts val="1050"/>
              <a:buFont typeface="Calibri"/>
              <a:buNone/>
            </a:pPr>
            <a:endParaRPr sz="1050" b="1" i="0" u="none" strike="noStrike" cap="none">
              <a:solidFill>
                <a:srgbClr val="000000"/>
              </a:solidFill>
              <a:latin typeface="Arial"/>
              <a:ea typeface="Arial"/>
              <a:cs typeface="Arial"/>
              <a:sym typeface="Arial"/>
            </a:endParaRPr>
          </a:p>
        </p:txBody>
      </p:sp>
      <p:sp>
        <p:nvSpPr>
          <p:cNvPr id="230" name="Google Shape;230;p12"/>
          <p:cNvSpPr/>
          <p:nvPr/>
        </p:nvSpPr>
        <p:spPr>
          <a:xfrm>
            <a:off x="3586916" y="1105090"/>
            <a:ext cx="1944216" cy="540060"/>
          </a:xfrm>
          <a:prstGeom prst="rect">
            <a:avLst/>
          </a:prstGeom>
          <a:solidFill>
            <a:srgbClr val="D8D8D8"/>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sv-SE" sz="1050" b="1" i="0" u="none" strike="noStrike" cap="none">
                <a:solidFill>
                  <a:srgbClr val="000000"/>
                </a:solidFill>
                <a:latin typeface="Arial"/>
                <a:ea typeface="Arial"/>
                <a:cs typeface="Arial"/>
                <a:sym typeface="Arial"/>
              </a:rPr>
              <a:t>Huvudtränare</a:t>
            </a:r>
            <a:endParaRPr/>
          </a:p>
          <a:p>
            <a:pPr marL="0" marR="0" lvl="0" indent="0" algn="ctr" rtl="0">
              <a:lnSpc>
                <a:spcPct val="100000"/>
              </a:lnSpc>
              <a:spcBef>
                <a:spcPts val="0"/>
              </a:spcBef>
              <a:spcAft>
                <a:spcPts val="0"/>
              </a:spcAft>
              <a:buClr>
                <a:schemeClr val="dk1"/>
              </a:buClr>
              <a:buSzPts val="1050"/>
              <a:buFont typeface="Calibri"/>
              <a:buNone/>
            </a:pPr>
            <a:endParaRPr sz="1050" b="1" i="0" u="none" strike="noStrike" cap="none">
              <a:solidFill>
                <a:srgbClr val="000000"/>
              </a:solidFill>
              <a:latin typeface="Arial"/>
              <a:ea typeface="Arial"/>
              <a:cs typeface="Arial"/>
              <a:sym typeface="Arial"/>
            </a:endParaRPr>
          </a:p>
        </p:txBody>
      </p:sp>
      <p:sp>
        <p:nvSpPr>
          <p:cNvPr id="231" name="Google Shape;231;p12"/>
          <p:cNvSpPr/>
          <p:nvPr/>
        </p:nvSpPr>
        <p:spPr>
          <a:xfrm>
            <a:off x="2877096" y="1873779"/>
            <a:ext cx="1582310" cy="639219"/>
          </a:xfrm>
          <a:prstGeom prst="rect">
            <a:avLst/>
          </a:prstGeom>
          <a:solidFill>
            <a:srgbClr val="D8D8D8"/>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sv-SE" sz="1050" b="1" i="0" u="none" strike="noStrike" cap="none">
                <a:solidFill>
                  <a:srgbClr val="000000"/>
                </a:solidFill>
                <a:latin typeface="Arial"/>
                <a:ea typeface="Arial"/>
                <a:cs typeface="Arial"/>
                <a:sym typeface="Arial"/>
              </a:rPr>
              <a:t>Assisterande tränare</a:t>
            </a:r>
            <a:endParaRPr/>
          </a:p>
          <a:p>
            <a:pPr marL="0" marR="0" lvl="0" indent="0" algn="ctr" rtl="0">
              <a:lnSpc>
                <a:spcPct val="100000"/>
              </a:lnSpc>
              <a:spcBef>
                <a:spcPts val="0"/>
              </a:spcBef>
              <a:spcAft>
                <a:spcPts val="0"/>
              </a:spcAft>
              <a:buClr>
                <a:schemeClr val="dk1"/>
              </a:buClr>
              <a:buSzPts val="1050"/>
              <a:buFont typeface="Calibri"/>
              <a:buNone/>
            </a:pPr>
            <a:endParaRPr sz="1050" b="1" i="0" u="none" strike="noStrike" cap="none">
              <a:solidFill>
                <a:srgbClr val="000000"/>
              </a:solidFill>
              <a:latin typeface="Arial"/>
              <a:ea typeface="Arial"/>
              <a:cs typeface="Arial"/>
              <a:sym typeface="Arial"/>
            </a:endParaRPr>
          </a:p>
        </p:txBody>
      </p:sp>
      <p:sp>
        <p:nvSpPr>
          <p:cNvPr id="232" name="Google Shape;232;p12"/>
          <p:cNvSpPr/>
          <p:nvPr/>
        </p:nvSpPr>
        <p:spPr>
          <a:xfrm>
            <a:off x="4666321" y="1873780"/>
            <a:ext cx="1582310" cy="639218"/>
          </a:xfrm>
          <a:prstGeom prst="rect">
            <a:avLst/>
          </a:prstGeom>
          <a:solidFill>
            <a:srgbClr val="D8D8D8"/>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sv-SE" sz="1050" b="1" i="0" u="none" strike="noStrike" cap="none">
                <a:solidFill>
                  <a:srgbClr val="000000"/>
                </a:solidFill>
                <a:latin typeface="Arial"/>
                <a:ea typeface="Arial"/>
                <a:cs typeface="Arial"/>
                <a:sym typeface="Arial"/>
              </a:rPr>
              <a:t>Ev Assisterande tränare</a:t>
            </a:r>
            <a:endParaRPr/>
          </a:p>
          <a:p>
            <a:pPr marL="0" marR="0" lvl="0" indent="0" algn="ctr" rtl="0">
              <a:lnSpc>
                <a:spcPct val="100000"/>
              </a:lnSpc>
              <a:spcBef>
                <a:spcPts val="0"/>
              </a:spcBef>
              <a:spcAft>
                <a:spcPts val="0"/>
              </a:spcAft>
              <a:buClr>
                <a:schemeClr val="dk1"/>
              </a:buClr>
              <a:buSzPts val="1050"/>
              <a:buFont typeface="Calibri"/>
              <a:buNone/>
            </a:pPr>
            <a:endParaRPr sz="1050" b="1" i="0" u="none" strike="noStrike" cap="none">
              <a:solidFill>
                <a:srgbClr val="000000"/>
              </a:solidFill>
              <a:latin typeface="Arial"/>
              <a:ea typeface="Arial"/>
              <a:cs typeface="Arial"/>
              <a:sym typeface="Arial"/>
            </a:endParaRPr>
          </a:p>
        </p:txBody>
      </p:sp>
      <p:sp>
        <p:nvSpPr>
          <p:cNvPr id="233" name="Google Shape;233;p12"/>
          <p:cNvSpPr/>
          <p:nvPr/>
        </p:nvSpPr>
        <p:spPr>
          <a:xfrm>
            <a:off x="6414557" y="1873779"/>
            <a:ext cx="1582310" cy="639214"/>
          </a:xfrm>
          <a:prstGeom prst="rect">
            <a:avLst/>
          </a:prstGeom>
          <a:solidFill>
            <a:srgbClr val="D8D8D8"/>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sv-SE" sz="1050" b="1" i="0" u="none" strike="noStrike" cap="none">
                <a:solidFill>
                  <a:srgbClr val="000000"/>
                </a:solidFill>
                <a:latin typeface="Arial"/>
                <a:ea typeface="Arial"/>
                <a:cs typeface="Arial"/>
                <a:sym typeface="Arial"/>
              </a:rPr>
              <a:t>Ev Assisterande tränare</a:t>
            </a:r>
            <a:endParaRPr/>
          </a:p>
          <a:p>
            <a:pPr marL="0" marR="0" lvl="0" indent="0" algn="ctr" rtl="0">
              <a:lnSpc>
                <a:spcPct val="100000"/>
              </a:lnSpc>
              <a:spcBef>
                <a:spcPts val="0"/>
              </a:spcBef>
              <a:spcAft>
                <a:spcPts val="0"/>
              </a:spcAft>
              <a:buClr>
                <a:schemeClr val="dk1"/>
              </a:buClr>
              <a:buSzPts val="1050"/>
              <a:buFont typeface="Calibri"/>
              <a:buNone/>
            </a:pPr>
            <a:endParaRPr sz="1050" b="1" i="0" u="none" strike="noStrike" cap="none">
              <a:solidFill>
                <a:srgbClr val="000000"/>
              </a:solidFill>
              <a:latin typeface="Arial"/>
              <a:ea typeface="Arial"/>
              <a:cs typeface="Arial"/>
              <a:sym typeface="Arial"/>
            </a:endParaRPr>
          </a:p>
        </p:txBody>
      </p:sp>
      <p:sp>
        <p:nvSpPr>
          <p:cNvPr id="234" name="Google Shape;234;p12"/>
          <p:cNvSpPr/>
          <p:nvPr/>
        </p:nvSpPr>
        <p:spPr>
          <a:xfrm>
            <a:off x="5274259" y="3870870"/>
            <a:ext cx="1607483" cy="639208"/>
          </a:xfrm>
          <a:prstGeom prst="rect">
            <a:avLst/>
          </a:prstGeom>
          <a:solidFill>
            <a:srgbClr val="D8D8D8"/>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sv-SE" sz="1050" b="1" i="0" u="none" strike="noStrike" cap="none">
                <a:solidFill>
                  <a:srgbClr val="000000"/>
                </a:solidFill>
                <a:latin typeface="Arial"/>
                <a:ea typeface="Arial"/>
                <a:cs typeface="Arial"/>
                <a:sym typeface="Arial"/>
              </a:rPr>
              <a:t>Lagförälder</a:t>
            </a:r>
            <a:endParaRPr/>
          </a:p>
          <a:p>
            <a:pPr marL="0" marR="0" lvl="0" indent="0" algn="ctr" rtl="0">
              <a:lnSpc>
                <a:spcPct val="100000"/>
              </a:lnSpc>
              <a:spcBef>
                <a:spcPts val="0"/>
              </a:spcBef>
              <a:spcAft>
                <a:spcPts val="0"/>
              </a:spcAft>
              <a:buClr>
                <a:schemeClr val="dk1"/>
              </a:buClr>
              <a:buSzPts val="1050"/>
              <a:buFont typeface="Calibri"/>
              <a:buNone/>
            </a:pPr>
            <a:endParaRPr sz="1050" b="1" i="0" u="none" strike="noStrike" cap="none">
              <a:solidFill>
                <a:srgbClr val="000000"/>
              </a:solidFill>
              <a:latin typeface="Arial"/>
              <a:ea typeface="Arial"/>
              <a:cs typeface="Arial"/>
              <a:sym typeface="Arial"/>
            </a:endParaRPr>
          </a:p>
        </p:txBody>
      </p:sp>
      <p:sp>
        <p:nvSpPr>
          <p:cNvPr id="235" name="Google Shape;235;p12"/>
          <p:cNvSpPr/>
          <p:nvPr/>
        </p:nvSpPr>
        <p:spPr>
          <a:xfrm>
            <a:off x="4121628" y="4516268"/>
            <a:ext cx="1089386" cy="568604"/>
          </a:xfrm>
          <a:prstGeom prst="rect">
            <a:avLst/>
          </a:prstGeom>
          <a:solidFill>
            <a:srgbClr val="D8D8D8"/>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sv-SE" sz="1050" b="1" i="0" u="none" strike="noStrike" cap="none">
                <a:solidFill>
                  <a:srgbClr val="000000"/>
                </a:solidFill>
                <a:latin typeface="Arial"/>
                <a:ea typeface="Arial"/>
                <a:cs typeface="Arial"/>
                <a:sym typeface="Arial"/>
              </a:rPr>
              <a:t>”Supporters”</a:t>
            </a:r>
            <a:endParaRPr/>
          </a:p>
          <a:p>
            <a:pPr marL="0" marR="0" lvl="0" indent="0" algn="ctr" rtl="0">
              <a:lnSpc>
                <a:spcPct val="100000"/>
              </a:lnSpc>
              <a:spcBef>
                <a:spcPts val="0"/>
              </a:spcBef>
              <a:spcAft>
                <a:spcPts val="0"/>
              </a:spcAft>
              <a:buClr>
                <a:schemeClr val="dk1"/>
              </a:buClr>
              <a:buSzPts val="1050"/>
              <a:buFont typeface="Calibri"/>
              <a:buNone/>
            </a:pPr>
            <a:endParaRPr sz="1050" b="1" i="0" u="none" strike="noStrike" cap="none">
              <a:solidFill>
                <a:srgbClr val="000000"/>
              </a:solidFill>
              <a:latin typeface="Arial"/>
              <a:ea typeface="Arial"/>
              <a:cs typeface="Arial"/>
              <a:sym typeface="Arial"/>
            </a:endParaRPr>
          </a:p>
        </p:txBody>
      </p:sp>
      <p:sp>
        <p:nvSpPr>
          <p:cNvPr id="236" name="Google Shape;236;p12"/>
          <p:cNvSpPr/>
          <p:nvPr/>
        </p:nvSpPr>
        <p:spPr>
          <a:xfrm>
            <a:off x="7509604" y="4443766"/>
            <a:ext cx="1582309" cy="641106"/>
          </a:xfrm>
          <a:prstGeom prst="rect">
            <a:avLst/>
          </a:prstGeom>
          <a:solidFill>
            <a:srgbClr val="D8D8D8"/>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sv-SE" sz="1050" b="1" i="0" u="none" strike="noStrike" cap="none">
                <a:solidFill>
                  <a:srgbClr val="000000"/>
                </a:solidFill>
                <a:latin typeface="Arial"/>
                <a:ea typeface="Arial"/>
                <a:cs typeface="Arial"/>
                <a:sym typeface="Arial"/>
              </a:rPr>
              <a:t>Föräldrar</a:t>
            </a:r>
            <a:endParaRPr/>
          </a:p>
          <a:p>
            <a:pPr marL="0" marR="0" lvl="0" indent="0" algn="ctr" rtl="0">
              <a:lnSpc>
                <a:spcPct val="100000"/>
              </a:lnSpc>
              <a:spcBef>
                <a:spcPts val="0"/>
              </a:spcBef>
              <a:spcAft>
                <a:spcPts val="0"/>
              </a:spcAft>
              <a:buClr>
                <a:schemeClr val="dk1"/>
              </a:buClr>
              <a:buSzPts val="1050"/>
              <a:buFont typeface="Calibri"/>
              <a:buNone/>
            </a:pPr>
            <a:endParaRPr sz="1050" b="1" i="0" u="none" strike="noStrike" cap="none">
              <a:solidFill>
                <a:srgbClr val="000000"/>
              </a:solidFill>
              <a:latin typeface="Arial"/>
              <a:ea typeface="Arial"/>
              <a:cs typeface="Arial"/>
              <a:sym typeface="Arial"/>
            </a:endParaRPr>
          </a:p>
        </p:txBody>
      </p:sp>
      <p:cxnSp>
        <p:nvCxnSpPr>
          <p:cNvPr id="237" name="Google Shape;237;p12"/>
          <p:cNvCxnSpPr/>
          <p:nvPr/>
        </p:nvCxnSpPr>
        <p:spPr>
          <a:xfrm>
            <a:off x="93644" y="3618758"/>
            <a:ext cx="8956713" cy="0"/>
          </a:xfrm>
          <a:prstGeom prst="straightConnector1">
            <a:avLst/>
          </a:prstGeom>
          <a:noFill/>
          <a:ln w="19050" cap="flat" cmpd="sng">
            <a:solidFill>
              <a:srgbClr val="FF0000"/>
            </a:solidFill>
            <a:prstDash val="dash"/>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41"/>
        <p:cNvGrpSpPr/>
        <p:nvPr/>
      </p:nvGrpSpPr>
      <p:grpSpPr>
        <a:xfrm>
          <a:off x="0" y="0"/>
          <a:ext cx="0" cy="0"/>
          <a:chOff x="0" y="0"/>
          <a:chExt cx="0" cy="0"/>
        </a:xfrm>
      </p:grpSpPr>
      <p:sp>
        <p:nvSpPr>
          <p:cNvPr id="242" name="Google Shape;242;p13"/>
          <p:cNvSpPr/>
          <p:nvPr/>
        </p:nvSpPr>
        <p:spPr>
          <a:xfrm>
            <a:off x="3599891" y="2665872"/>
            <a:ext cx="1944216" cy="639206"/>
          </a:xfrm>
          <a:prstGeom prst="rect">
            <a:avLst/>
          </a:prstGeom>
          <a:solidFill>
            <a:srgbClr val="D8D8D8"/>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050" b="1">
                <a:solidFill>
                  <a:srgbClr val="000000"/>
                </a:solidFill>
                <a:latin typeface="Arial"/>
                <a:ea typeface="Arial"/>
                <a:cs typeface="Arial"/>
                <a:sym typeface="Arial"/>
              </a:rPr>
              <a:t>Lagledare</a:t>
            </a:r>
            <a:endParaRPr/>
          </a:p>
          <a:p>
            <a:pPr marL="0" marR="0" lvl="0" indent="0" algn="ctr" rtl="0">
              <a:spcBef>
                <a:spcPts val="0"/>
              </a:spcBef>
              <a:spcAft>
                <a:spcPts val="0"/>
              </a:spcAft>
              <a:buNone/>
            </a:pPr>
            <a:endParaRPr sz="1050" b="1">
              <a:solidFill>
                <a:srgbClr val="000000"/>
              </a:solidFill>
              <a:latin typeface="Arial"/>
              <a:ea typeface="Arial"/>
              <a:cs typeface="Arial"/>
              <a:sym typeface="Arial"/>
            </a:endParaRPr>
          </a:p>
        </p:txBody>
      </p:sp>
      <p:sp>
        <p:nvSpPr>
          <p:cNvPr id="243" name="Google Shape;243;p13"/>
          <p:cNvSpPr/>
          <p:nvPr/>
        </p:nvSpPr>
        <p:spPr>
          <a:xfrm>
            <a:off x="1127701" y="3497475"/>
            <a:ext cx="1607483" cy="639208"/>
          </a:xfrm>
          <a:prstGeom prst="rect">
            <a:avLst/>
          </a:prstGeom>
          <a:solidFill>
            <a:srgbClr val="D8D8D8"/>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050" b="1">
                <a:solidFill>
                  <a:srgbClr val="000000"/>
                </a:solidFill>
                <a:latin typeface="Arial"/>
                <a:ea typeface="Arial"/>
                <a:cs typeface="Arial"/>
                <a:sym typeface="Arial"/>
              </a:rPr>
              <a:t>Ansv. försäljning</a:t>
            </a:r>
            <a:endParaRPr/>
          </a:p>
          <a:p>
            <a:pPr marL="0" marR="0" lvl="0" indent="0" algn="ctr" rtl="0">
              <a:spcBef>
                <a:spcPts val="0"/>
              </a:spcBef>
              <a:spcAft>
                <a:spcPts val="0"/>
              </a:spcAft>
              <a:buNone/>
            </a:pPr>
            <a:endParaRPr sz="1050" b="1">
              <a:solidFill>
                <a:srgbClr val="000000"/>
              </a:solidFill>
              <a:latin typeface="Arial"/>
              <a:ea typeface="Arial"/>
              <a:cs typeface="Arial"/>
              <a:sym typeface="Arial"/>
            </a:endParaRPr>
          </a:p>
        </p:txBody>
      </p:sp>
      <p:sp>
        <p:nvSpPr>
          <p:cNvPr id="244" name="Google Shape;244;p13"/>
          <p:cNvSpPr/>
          <p:nvPr/>
        </p:nvSpPr>
        <p:spPr>
          <a:xfrm>
            <a:off x="1127701" y="1873779"/>
            <a:ext cx="1582310" cy="639220"/>
          </a:xfrm>
          <a:prstGeom prst="rect">
            <a:avLst/>
          </a:prstGeom>
          <a:solidFill>
            <a:srgbClr val="D8D8D8"/>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050" b="1">
                <a:solidFill>
                  <a:srgbClr val="000000"/>
                </a:solidFill>
                <a:latin typeface="Arial"/>
                <a:ea typeface="Arial"/>
                <a:cs typeface="Arial"/>
                <a:sym typeface="Arial"/>
              </a:rPr>
              <a:t>Assisterande tränare</a:t>
            </a:r>
            <a:endParaRPr/>
          </a:p>
          <a:p>
            <a:pPr marL="0" marR="0" lvl="0" indent="0" algn="ctr" rtl="0">
              <a:spcBef>
                <a:spcPts val="0"/>
              </a:spcBef>
              <a:spcAft>
                <a:spcPts val="0"/>
              </a:spcAft>
              <a:buNone/>
            </a:pPr>
            <a:endParaRPr sz="1050" b="1">
              <a:solidFill>
                <a:srgbClr val="000000"/>
              </a:solidFill>
              <a:latin typeface="Arial"/>
              <a:ea typeface="Arial"/>
              <a:cs typeface="Arial"/>
              <a:sym typeface="Arial"/>
            </a:endParaRPr>
          </a:p>
        </p:txBody>
      </p:sp>
      <p:sp>
        <p:nvSpPr>
          <p:cNvPr id="245" name="Google Shape;245;p13"/>
          <p:cNvSpPr/>
          <p:nvPr/>
        </p:nvSpPr>
        <p:spPr>
          <a:xfrm>
            <a:off x="3586916" y="1105090"/>
            <a:ext cx="1944216" cy="540060"/>
          </a:xfrm>
          <a:prstGeom prst="rect">
            <a:avLst/>
          </a:prstGeom>
          <a:solidFill>
            <a:srgbClr val="D8D8D8"/>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050" b="1">
                <a:solidFill>
                  <a:srgbClr val="000000"/>
                </a:solidFill>
                <a:latin typeface="Arial"/>
                <a:ea typeface="Arial"/>
                <a:cs typeface="Arial"/>
                <a:sym typeface="Arial"/>
              </a:rPr>
              <a:t>Huvudtränare</a:t>
            </a:r>
            <a:endParaRPr/>
          </a:p>
          <a:p>
            <a:pPr marL="0" marR="0" lvl="0" indent="0" algn="ctr" rtl="0">
              <a:spcBef>
                <a:spcPts val="0"/>
              </a:spcBef>
              <a:spcAft>
                <a:spcPts val="0"/>
              </a:spcAft>
              <a:buNone/>
            </a:pPr>
            <a:endParaRPr sz="1050" b="1">
              <a:solidFill>
                <a:srgbClr val="000000"/>
              </a:solidFill>
              <a:latin typeface="Arial"/>
              <a:ea typeface="Arial"/>
              <a:cs typeface="Arial"/>
              <a:sym typeface="Arial"/>
            </a:endParaRPr>
          </a:p>
        </p:txBody>
      </p:sp>
      <p:sp>
        <p:nvSpPr>
          <p:cNvPr id="246" name="Google Shape;246;p13"/>
          <p:cNvSpPr/>
          <p:nvPr/>
        </p:nvSpPr>
        <p:spPr>
          <a:xfrm>
            <a:off x="2877096" y="1873779"/>
            <a:ext cx="1582310" cy="639219"/>
          </a:xfrm>
          <a:prstGeom prst="rect">
            <a:avLst/>
          </a:prstGeom>
          <a:solidFill>
            <a:srgbClr val="D8D8D8"/>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050" b="1">
                <a:solidFill>
                  <a:srgbClr val="000000"/>
                </a:solidFill>
                <a:latin typeface="Arial"/>
                <a:ea typeface="Arial"/>
                <a:cs typeface="Arial"/>
                <a:sym typeface="Arial"/>
              </a:rPr>
              <a:t>Assisterande tränare</a:t>
            </a:r>
            <a:endParaRPr/>
          </a:p>
          <a:p>
            <a:pPr marL="0" marR="0" lvl="0" indent="0" algn="ctr" rtl="0">
              <a:spcBef>
                <a:spcPts val="0"/>
              </a:spcBef>
              <a:spcAft>
                <a:spcPts val="0"/>
              </a:spcAft>
              <a:buNone/>
            </a:pPr>
            <a:endParaRPr sz="1050" b="1">
              <a:solidFill>
                <a:srgbClr val="000000"/>
              </a:solidFill>
              <a:latin typeface="Arial"/>
              <a:ea typeface="Arial"/>
              <a:cs typeface="Arial"/>
              <a:sym typeface="Arial"/>
            </a:endParaRPr>
          </a:p>
        </p:txBody>
      </p:sp>
      <p:sp>
        <p:nvSpPr>
          <p:cNvPr id="247" name="Google Shape;247;p13"/>
          <p:cNvSpPr/>
          <p:nvPr/>
        </p:nvSpPr>
        <p:spPr>
          <a:xfrm>
            <a:off x="4666321" y="1873780"/>
            <a:ext cx="1582310" cy="639218"/>
          </a:xfrm>
          <a:prstGeom prst="rect">
            <a:avLst/>
          </a:prstGeom>
          <a:solidFill>
            <a:srgbClr val="D8D8D8"/>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050" b="1">
                <a:solidFill>
                  <a:srgbClr val="000000"/>
                </a:solidFill>
                <a:latin typeface="Arial"/>
                <a:ea typeface="Arial"/>
                <a:cs typeface="Arial"/>
                <a:sym typeface="Arial"/>
              </a:rPr>
              <a:t>Assisterande tränare</a:t>
            </a:r>
            <a:endParaRPr/>
          </a:p>
          <a:p>
            <a:pPr marL="0" marR="0" lvl="0" indent="0" algn="ctr" rtl="0">
              <a:spcBef>
                <a:spcPts val="0"/>
              </a:spcBef>
              <a:spcAft>
                <a:spcPts val="0"/>
              </a:spcAft>
              <a:buNone/>
            </a:pPr>
            <a:endParaRPr sz="1050" b="1">
              <a:solidFill>
                <a:srgbClr val="000000"/>
              </a:solidFill>
              <a:latin typeface="Arial"/>
              <a:ea typeface="Arial"/>
              <a:cs typeface="Arial"/>
              <a:sym typeface="Arial"/>
            </a:endParaRPr>
          </a:p>
        </p:txBody>
      </p:sp>
      <p:sp>
        <p:nvSpPr>
          <p:cNvPr id="248" name="Google Shape;248;p13"/>
          <p:cNvSpPr/>
          <p:nvPr/>
        </p:nvSpPr>
        <p:spPr>
          <a:xfrm>
            <a:off x="6414557" y="1873779"/>
            <a:ext cx="1582310" cy="639214"/>
          </a:xfrm>
          <a:prstGeom prst="rect">
            <a:avLst/>
          </a:prstGeom>
          <a:solidFill>
            <a:srgbClr val="D8D8D8"/>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050" b="1">
                <a:solidFill>
                  <a:srgbClr val="000000"/>
                </a:solidFill>
                <a:latin typeface="Arial"/>
                <a:ea typeface="Arial"/>
                <a:cs typeface="Arial"/>
                <a:sym typeface="Arial"/>
              </a:rPr>
              <a:t>Assisterande tränare</a:t>
            </a:r>
            <a:endParaRPr/>
          </a:p>
          <a:p>
            <a:pPr marL="0" marR="0" lvl="0" indent="0" algn="ctr" rtl="0">
              <a:spcBef>
                <a:spcPts val="0"/>
              </a:spcBef>
              <a:spcAft>
                <a:spcPts val="0"/>
              </a:spcAft>
              <a:buNone/>
            </a:pPr>
            <a:endParaRPr sz="1050" b="1">
              <a:solidFill>
                <a:srgbClr val="000000"/>
              </a:solidFill>
              <a:latin typeface="Arial"/>
              <a:ea typeface="Arial"/>
              <a:cs typeface="Arial"/>
              <a:sym typeface="Arial"/>
            </a:endParaRPr>
          </a:p>
        </p:txBody>
      </p:sp>
      <p:sp>
        <p:nvSpPr>
          <p:cNvPr id="249" name="Google Shape;249;p13"/>
          <p:cNvSpPr/>
          <p:nvPr/>
        </p:nvSpPr>
        <p:spPr>
          <a:xfrm>
            <a:off x="2877097" y="3497475"/>
            <a:ext cx="1694903" cy="639207"/>
          </a:xfrm>
          <a:prstGeom prst="rect">
            <a:avLst/>
          </a:prstGeom>
          <a:solidFill>
            <a:srgbClr val="D8D8D8"/>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050" b="1">
                <a:solidFill>
                  <a:srgbClr val="000000"/>
                </a:solidFill>
                <a:latin typeface="Arial"/>
                <a:ea typeface="Arial"/>
                <a:cs typeface="Arial"/>
                <a:sym typeface="Arial"/>
              </a:rPr>
              <a:t>Ansv. Grönvita rabatten</a:t>
            </a:r>
            <a:endParaRPr/>
          </a:p>
          <a:p>
            <a:pPr marL="0" marR="0" lvl="0" indent="0" algn="ctr" rtl="0">
              <a:spcBef>
                <a:spcPts val="0"/>
              </a:spcBef>
              <a:spcAft>
                <a:spcPts val="0"/>
              </a:spcAft>
              <a:buNone/>
            </a:pPr>
            <a:endParaRPr sz="1050" b="1">
              <a:solidFill>
                <a:srgbClr val="000000"/>
              </a:solidFill>
              <a:latin typeface="Arial"/>
              <a:ea typeface="Arial"/>
              <a:cs typeface="Arial"/>
              <a:sym typeface="Arial"/>
            </a:endParaRPr>
          </a:p>
        </p:txBody>
      </p:sp>
      <p:sp>
        <p:nvSpPr>
          <p:cNvPr id="250" name="Google Shape;250;p13"/>
          <p:cNvSpPr/>
          <p:nvPr/>
        </p:nvSpPr>
        <p:spPr>
          <a:xfrm>
            <a:off x="6597374" y="3500343"/>
            <a:ext cx="1582309" cy="641106"/>
          </a:xfrm>
          <a:prstGeom prst="rect">
            <a:avLst/>
          </a:prstGeom>
          <a:solidFill>
            <a:srgbClr val="D8D8D8"/>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050" b="1">
                <a:solidFill>
                  <a:srgbClr val="000000"/>
                </a:solidFill>
                <a:latin typeface="Arial"/>
                <a:ea typeface="Arial"/>
                <a:cs typeface="Arial"/>
                <a:sym typeface="Arial"/>
              </a:rPr>
              <a:t>Föräldrar totalt</a:t>
            </a:r>
            <a:endParaRPr/>
          </a:p>
          <a:p>
            <a:pPr marL="0" marR="0" lvl="0" indent="0" algn="ctr" rtl="0">
              <a:spcBef>
                <a:spcPts val="0"/>
              </a:spcBef>
              <a:spcAft>
                <a:spcPts val="0"/>
              </a:spcAft>
              <a:buNone/>
            </a:pPr>
            <a:endParaRPr sz="1050" b="1">
              <a:solidFill>
                <a:srgbClr val="000000"/>
              </a:solidFill>
              <a:latin typeface="Arial"/>
              <a:ea typeface="Arial"/>
              <a:cs typeface="Arial"/>
              <a:sym typeface="Arial"/>
            </a:endParaRPr>
          </a:p>
        </p:txBody>
      </p:sp>
      <p:sp>
        <p:nvSpPr>
          <p:cNvPr id="251" name="Google Shape;251;p13"/>
          <p:cNvSpPr txBox="1"/>
          <p:nvPr/>
        </p:nvSpPr>
        <p:spPr>
          <a:xfrm>
            <a:off x="4058759" y="1376018"/>
            <a:ext cx="12155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50" b="1">
                <a:solidFill>
                  <a:srgbClr val="000000"/>
                </a:solidFill>
                <a:latin typeface="Arial"/>
                <a:ea typeface="Arial"/>
                <a:cs typeface="Arial"/>
                <a:sym typeface="Arial"/>
              </a:rPr>
              <a:t>Ca 600 timmar</a:t>
            </a:r>
            <a:endParaRPr sz="1050" b="1">
              <a:solidFill>
                <a:srgbClr val="000000"/>
              </a:solidFill>
              <a:latin typeface="Arial"/>
              <a:ea typeface="Arial"/>
              <a:cs typeface="Arial"/>
              <a:sym typeface="Arial"/>
            </a:endParaRPr>
          </a:p>
        </p:txBody>
      </p:sp>
      <p:sp>
        <p:nvSpPr>
          <p:cNvPr id="252" name="Google Shape;252;p13"/>
          <p:cNvSpPr txBox="1"/>
          <p:nvPr/>
        </p:nvSpPr>
        <p:spPr>
          <a:xfrm>
            <a:off x="3236444" y="3870869"/>
            <a:ext cx="12155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50" b="1">
                <a:solidFill>
                  <a:srgbClr val="000000"/>
                </a:solidFill>
                <a:latin typeface="Arial"/>
                <a:ea typeface="Arial"/>
                <a:cs typeface="Arial"/>
                <a:sym typeface="Arial"/>
              </a:rPr>
              <a:t>5 timmar</a:t>
            </a:r>
            <a:endParaRPr sz="1050" b="1">
              <a:solidFill>
                <a:srgbClr val="000000"/>
              </a:solidFill>
              <a:latin typeface="Arial"/>
              <a:ea typeface="Arial"/>
              <a:cs typeface="Arial"/>
              <a:sym typeface="Arial"/>
            </a:endParaRPr>
          </a:p>
        </p:txBody>
      </p:sp>
      <p:sp>
        <p:nvSpPr>
          <p:cNvPr id="253" name="Google Shape;253;p13"/>
          <p:cNvSpPr txBox="1"/>
          <p:nvPr/>
        </p:nvSpPr>
        <p:spPr>
          <a:xfrm>
            <a:off x="1511306" y="3870869"/>
            <a:ext cx="12155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50" b="1">
                <a:solidFill>
                  <a:srgbClr val="000000"/>
                </a:solidFill>
                <a:latin typeface="Arial"/>
                <a:ea typeface="Arial"/>
                <a:cs typeface="Arial"/>
                <a:sym typeface="Arial"/>
              </a:rPr>
              <a:t>10 timmar</a:t>
            </a:r>
            <a:endParaRPr sz="1050" b="1">
              <a:solidFill>
                <a:srgbClr val="000000"/>
              </a:solidFill>
              <a:latin typeface="Arial"/>
              <a:ea typeface="Arial"/>
              <a:cs typeface="Arial"/>
              <a:sym typeface="Arial"/>
            </a:endParaRPr>
          </a:p>
        </p:txBody>
      </p:sp>
      <p:sp>
        <p:nvSpPr>
          <p:cNvPr id="254" name="Google Shape;254;p13"/>
          <p:cNvSpPr txBox="1"/>
          <p:nvPr/>
        </p:nvSpPr>
        <p:spPr>
          <a:xfrm>
            <a:off x="1511306" y="2270463"/>
            <a:ext cx="12155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50" b="1">
                <a:solidFill>
                  <a:srgbClr val="000000"/>
                </a:solidFill>
                <a:latin typeface="Arial"/>
                <a:ea typeface="Arial"/>
                <a:cs typeface="Arial"/>
                <a:sym typeface="Arial"/>
              </a:rPr>
              <a:t>500 timmar</a:t>
            </a:r>
            <a:endParaRPr sz="1050" b="1">
              <a:solidFill>
                <a:srgbClr val="000000"/>
              </a:solidFill>
              <a:latin typeface="Arial"/>
              <a:ea typeface="Arial"/>
              <a:cs typeface="Arial"/>
              <a:sym typeface="Arial"/>
            </a:endParaRPr>
          </a:p>
        </p:txBody>
      </p:sp>
      <p:sp>
        <p:nvSpPr>
          <p:cNvPr id="255" name="Google Shape;255;p13"/>
          <p:cNvSpPr txBox="1"/>
          <p:nvPr/>
        </p:nvSpPr>
        <p:spPr>
          <a:xfrm>
            <a:off x="3236445" y="2256125"/>
            <a:ext cx="12155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50" b="1">
                <a:solidFill>
                  <a:srgbClr val="000000"/>
                </a:solidFill>
                <a:latin typeface="Arial"/>
                <a:ea typeface="Arial"/>
                <a:cs typeface="Arial"/>
                <a:sym typeface="Arial"/>
              </a:rPr>
              <a:t>500 timmar</a:t>
            </a:r>
            <a:endParaRPr sz="1050" b="1">
              <a:solidFill>
                <a:srgbClr val="000000"/>
              </a:solidFill>
              <a:latin typeface="Arial"/>
              <a:ea typeface="Arial"/>
              <a:cs typeface="Arial"/>
              <a:sym typeface="Arial"/>
            </a:endParaRPr>
          </a:p>
        </p:txBody>
      </p:sp>
      <p:sp>
        <p:nvSpPr>
          <p:cNvPr id="256" name="Google Shape;256;p13"/>
          <p:cNvSpPr txBox="1"/>
          <p:nvPr/>
        </p:nvSpPr>
        <p:spPr>
          <a:xfrm>
            <a:off x="5030867" y="2268557"/>
            <a:ext cx="12155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50" b="1">
                <a:solidFill>
                  <a:srgbClr val="000000"/>
                </a:solidFill>
                <a:latin typeface="Arial"/>
                <a:ea typeface="Arial"/>
                <a:cs typeface="Arial"/>
                <a:sym typeface="Arial"/>
              </a:rPr>
              <a:t>500 timmar</a:t>
            </a:r>
            <a:endParaRPr sz="1050" b="1">
              <a:solidFill>
                <a:srgbClr val="000000"/>
              </a:solidFill>
              <a:latin typeface="Arial"/>
              <a:ea typeface="Arial"/>
              <a:cs typeface="Arial"/>
              <a:sym typeface="Arial"/>
            </a:endParaRPr>
          </a:p>
        </p:txBody>
      </p:sp>
      <p:sp>
        <p:nvSpPr>
          <p:cNvPr id="257" name="Google Shape;257;p13"/>
          <p:cNvSpPr txBox="1"/>
          <p:nvPr/>
        </p:nvSpPr>
        <p:spPr>
          <a:xfrm>
            <a:off x="6780779" y="2268557"/>
            <a:ext cx="12155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50" b="1">
                <a:solidFill>
                  <a:srgbClr val="000000"/>
                </a:solidFill>
                <a:latin typeface="Arial"/>
                <a:ea typeface="Arial"/>
                <a:cs typeface="Arial"/>
                <a:sym typeface="Arial"/>
              </a:rPr>
              <a:t>xxx timmar</a:t>
            </a:r>
            <a:endParaRPr sz="1050" b="1">
              <a:solidFill>
                <a:srgbClr val="000000"/>
              </a:solidFill>
              <a:latin typeface="Arial"/>
              <a:ea typeface="Arial"/>
              <a:cs typeface="Arial"/>
              <a:sym typeface="Arial"/>
            </a:endParaRPr>
          </a:p>
        </p:txBody>
      </p:sp>
      <p:sp>
        <p:nvSpPr>
          <p:cNvPr id="258" name="Google Shape;258;p13"/>
          <p:cNvSpPr txBox="1"/>
          <p:nvPr/>
        </p:nvSpPr>
        <p:spPr>
          <a:xfrm>
            <a:off x="6862842" y="3857153"/>
            <a:ext cx="12155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50" b="1">
                <a:solidFill>
                  <a:srgbClr val="000000"/>
                </a:solidFill>
                <a:latin typeface="Arial"/>
                <a:ea typeface="Arial"/>
                <a:cs typeface="Arial"/>
                <a:sym typeface="Arial"/>
              </a:rPr>
              <a:t>Ca 65 timmar</a:t>
            </a:r>
            <a:endParaRPr sz="1050" b="1">
              <a:solidFill>
                <a:srgbClr val="000000"/>
              </a:solidFill>
              <a:latin typeface="Arial"/>
              <a:ea typeface="Arial"/>
              <a:cs typeface="Arial"/>
              <a:sym typeface="Arial"/>
            </a:endParaRPr>
          </a:p>
        </p:txBody>
      </p:sp>
      <p:sp>
        <p:nvSpPr>
          <p:cNvPr id="259" name="Google Shape;259;p13"/>
          <p:cNvSpPr txBox="1"/>
          <p:nvPr/>
        </p:nvSpPr>
        <p:spPr>
          <a:xfrm>
            <a:off x="4127428" y="3015633"/>
            <a:ext cx="12155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50" b="1">
                <a:solidFill>
                  <a:srgbClr val="000000"/>
                </a:solidFill>
                <a:latin typeface="Arial"/>
                <a:ea typeface="Arial"/>
                <a:cs typeface="Arial"/>
                <a:sym typeface="Arial"/>
              </a:rPr>
              <a:t>xxx timmar</a:t>
            </a:r>
            <a:endParaRPr sz="1050" b="1">
              <a:solidFill>
                <a:srgbClr val="000000"/>
              </a:solidFill>
              <a:latin typeface="Arial"/>
              <a:ea typeface="Arial"/>
              <a:cs typeface="Arial"/>
              <a:sym typeface="Arial"/>
            </a:endParaRPr>
          </a:p>
        </p:txBody>
      </p:sp>
      <p:sp>
        <p:nvSpPr>
          <p:cNvPr id="260" name="Google Shape;260;p13"/>
          <p:cNvSpPr/>
          <p:nvPr/>
        </p:nvSpPr>
        <p:spPr>
          <a:xfrm>
            <a:off x="4713913" y="3502241"/>
            <a:ext cx="1694903" cy="639207"/>
          </a:xfrm>
          <a:prstGeom prst="rect">
            <a:avLst/>
          </a:prstGeom>
          <a:solidFill>
            <a:srgbClr val="D8D8D8"/>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050" b="1">
                <a:solidFill>
                  <a:srgbClr val="000000"/>
                </a:solidFill>
                <a:latin typeface="Arial"/>
                <a:ea typeface="Arial"/>
                <a:cs typeface="Arial"/>
                <a:sym typeface="Arial"/>
              </a:rPr>
              <a:t>Ansv. Domare</a:t>
            </a:r>
            <a:endParaRPr/>
          </a:p>
          <a:p>
            <a:pPr marL="0" marR="0" lvl="0" indent="0" algn="ctr" rtl="0">
              <a:spcBef>
                <a:spcPts val="0"/>
              </a:spcBef>
              <a:spcAft>
                <a:spcPts val="0"/>
              </a:spcAft>
              <a:buNone/>
            </a:pPr>
            <a:endParaRPr sz="1050" b="1">
              <a:solidFill>
                <a:srgbClr val="000000"/>
              </a:solidFill>
              <a:latin typeface="Arial"/>
              <a:ea typeface="Arial"/>
              <a:cs typeface="Arial"/>
              <a:sym typeface="Arial"/>
            </a:endParaRPr>
          </a:p>
        </p:txBody>
      </p:sp>
      <p:sp>
        <p:nvSpPr>
          <p:cNvPr id="261" name="Google Shape;261;p13"/>
          <p:cNvSpPr txBox="1"/>
          <p:nvPr/>
        </p:nvSpPr>
        <p:spPr>
          <a:xfrm>
            <a:off x="5193316" y="3857154"/>
            <a:ext cx="12155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50" b="1">
                <a:solidFill>
                  <a:srgbClr val="000000"/>
                </a:solidFill>
                <a:latin typeface="Arial"/>
                <a:ea typeface="Arial"/>
                <a:cs typeface="Arial"/>
                <a:sym typeface="Arial"/>
              </a:rPr>
              <a:t>20 timmar</a:t>
            </a:r>
            <a:endParaRPr sz="1050" b="1">
              <a:solidFill>
                <a:srgbClr val="000000"/>
              </a:solidFill>
              <a:latin typeface="Arial"/>
              <a:ea typeface="Arial"/>
              <a:cs typeface="Arial"/>
              <a:sym typeface="Arial"/>
            </a:endParaRPr>
          </a:p>
        </p:txBody>
      </p:sp>
      <p:sp>
        <p:nvSpPr>
          <p:cNvPr id="262" name="Google Shape;262;p13"/>
          <p:cNvSpPr/>
          <p:nvPr/>
        </p:nvSpPr>
        <p:spPr>
          <a:xfrm rot="5400000">
            <a:off x="3571647" y="1638391"/>
            <a:ext cx="393222" cy="5281115"/>
          </a:xfrm>
          <a:prstGeom prst="rightBrace">
            <a:avLst>
              <a:gd name="adj1" fmla="val 8333"/>
              <a:gd name="adj2" fmla="val 50657"/>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000000"/>
              </a:solidFill>
              <a:latin typeface="Arial"/>
              <a:ea typeface="Arial"/>
              <a:cs typeface="Arial"/>
              <a:sym typeface="Arial"/>
            </a:endParaRPr>
          </a:p>
        </p:txBody>
      </p:sp>
      <p:sp>
        <p:nvSpPr>
          <p:cNvPr id="263" name="Google Shape;263;p13"/>
          <p:cNvSpPr/>
          <p:nvPr/>
        </p:nvSpPr>
        <p:spPr>
          <a:xfrm>
            <a:off x="2920807" y="4504029"/>
            <a:ext cx="1607483" cy="639208"/>
          </a:xfrm>
          <a:prstGeom prst="rect">
            <a:avLst/>
          </a:prstGeom>
          <a:solidFill>
            <a:srgbClr val="D8D8D8"/>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1050" b="1">
                <a:solidFill>
                  <a:srgbClr val="000000"/>
                </a:solidFill>
                <a:latin typeface="Arial"/>
                <a:ea typeface="Arial"/>
                <a:cs typeface="Arial"/>
                <a:sym typeface="Arial"/>
              </a:rPr>
              <a:t>Lagförälder??</a:t>
            </a:r>
            <a:endParaRPr/>
          </a:p>
          <a:p>
            <a:pPr marL="0" marR="0" lvl="0" indent="0" algn="ctr" rtl="0">
              <a:spcBef>
                <a:spcPts val="0"/>
              </a:spcBef>
              <a:spcAft>
                <a:spcPts val="0"/>
              </a:spcAft>
              <a:buNone/>
            </a:pPr>
            <a:endParaRPr sz="1050" b="1">
              <a:solidFill>
                <a:srgbClr val="000000"/>
              </a:solidFill>
              <a:latin typeface="Arial"/>
              <a:ea typeface="Arial"/>
              <a:cs typeface="Arial"/>
              <a:sym typeface="Arial"/>
            </a:endParaRPr>
          </a:p>
        </p:txBody>
      </p:sp>
      <p:sp>
        <p:nvSpPr>
          <p:cNvPr id="264" name="Google Shape;264;p13"/>
          <p:cNvSpPr txBox="1"/>
          <p:nvPr/>
        </p:nvSpPr>
        <p:spPr>
          <a:xfrm>
            <a:off x="6597374" y="4180448"/>
            <a:ext cx="196630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900">
                <a:solidFill>
                  <a:srgbClr val="000000"/>
                </a:solidFill>
                <a:latin typeface="Arial"/>
                <a:ea typeface="Arial"/>
                <a:cs typeface="Arial"/>
                <a:sym typeface="Arial"/>
              </a:rPr>
              <a:t>Kiosk ca 20 timmar</a:t>
            </a:r>
            <a:endParaRPr/>
          </a:p>
          <a:p>
            <a:pPr marL="0" marR="0" lvl="0" indent="0" algn="l" rtl="0">
              <a:spcBef>
                <a:spcPts val="0"/>
              </a:spcBef>
              <a:spcAft>
                <a:spcPts val="0"/>
              </a:spcAft>
              <a:buNone/>
            </a:pPr>
            <a:r>
              <a:rPr lang="sv-SE" sz="900">
                <a:solidFill>
                  <a:srgbClr val="000000"/>
                </a:solidFill>
                <a:latin typeface="Arial"/>
                <a:ea typeface="Arial"/>
                <a:cs typeface="Arial"/>
                <a:sym typeface="Arial"/>
              </a:rPr>
              <a:t>Hentorpsdagen 2x5=10 timmar</a:t>
            </a:r>
            <a:endParaRPr/>
          </a:p>
          <a:p>
            <a:pPr marL="0" marR="0" lvl="0" indent="0" algn="l" rtl="0">
              <a:spcBef>
                <a:spcPts val="0"/>
              </a:spcBef>
              <a:spcAft>
                <a:spcPts val="0"/>
              </a:spcAft>
              <a:buNone/>
            </a:pPr>
            <a:r>
              <a:rPr lang="sv-SE" sz="900">
                <a:solidFill>
                  <a:srgbClr val="000000"/>
                </a:solidFill>
                <a:latin typeface="Arial"/>
                <a:ea typeface="Arial"/>
                <a:cs typeface="Arial"/>
                <a:sym typeface="Arial"/>
              </a:rPr>
              <a:t>Fixardagen 1x3= 3 timmar</a:t>
            </a:r>
            <a:endParaRPr/>
          </a:p>
          <a:p>
            <a:pPr marL="0" marR="0" lvl="0" indent="0" algn="l" rtl="0">
              <a:spcBef>
                <a:spcPts val="0"/>
              </a:spcBef>
              <a:spcAft>
                <a:spcPts val="0"/>
              </a:spcAft>
              <a:buNone/>
            </a:pPr>
            <a:r>
              <a:rPr lang="sv-SE" sz="900">
                <a:solidFill>
                  <a:srgbClr val="000000"/>
                </a:solidFill>
                <a:latin typeface="Arial"/>
                <a:ea typeface="Arial"/>
                <a:cs typeface="Arial"/>
                <a:sym typeface="Arial"/>
              </a:rPr>
              <a:t>Inträde 5x2x2= 20 timmar</a:t>
            </a:r>
            <a:endParaRPr/>
          </a:p>
          <a:p>
            <a:pPr marL="0" marR="0" lvl="0" indent="0" algn="l" rtl="0">
              <a:spcBef>
                <a:spcPts val="0"/>
              </a:spcBef>
              <a:spcAft>
                <a:spcPts val="0"/>
              </a:spcAft>
              <a:buNone/>
            </a:pPr>
            <a:r>
              <a:rPr lang="sv-SE" sz="900">
                <a:solidFill>
                  <a:srgbClr val="000000"/>
                </a:solidFill>
                <a:latin typeface="Arial"/>
                <a:ea typeface="Arial"/>
                <a:cs typeface="Arial"/>
                <a:sym typeface="Arial"/>
              </a:rPr>
              <a:t>Futsalcupen 3x4= 12 timmar</a:t>
            </a:r>
            <a:endParaRPr/>
          </a:p>
          <a:p>
            <a:pPr marL="0" marR="0" lvl="0" indent="0" algn="l" rtl="0">
              <a:spcBef>
                <a:spcPts val="0"/>
              </a:spcBef>
              <a:spcAft>
                <a:spcPts val="0"/>
              </a:spcAft>
              <a:buNone/>
            </a:pPr>
            <a:r>
              <a:rPr lang="sv-SE" sz="900">
                <a:solidFill>
                  <a:srgbClr val="000000"/>
                </a:solidFill>
                <a:latin typeface="Arial"/>
                <a:ea typeface="Arial"/>
                <a:cs typeface="Arial"/>
                <a:sym typeface="Arial"/>
              </a:rPr>
              <a:t>Totalt 65 timmar</a:t>
            </a:r>
            <a:endParaRPr sz="900">
              <a:solidFill>
                <a:srgbClr val="000000"/>
              </a:solidFill>
              <a:latin typeface="Arial"/>
              <a:ea typeface="Arial"/>
              <a:cs typeface="Arial"/>
              <a:sym typeface="Arial"/>
            </a:endParaRPr>
          </a:p>
        </p:txBody>
      </p:sp>
      <p:sp>
        <p:nvSpPr>
          <p:cNvPr id="265" name="Google Shape;265;p13"/>
          <p:cNvSpPr txBox="1">
            <a:spLocks noGrp="1"/>
          </p:cNvSpPr>
          <p:nvPr>
            <p:ph type="title"/>
          </p:nvPr>
        </p:nvSpPr>
        <p:spPr>
          <a:xfrm>
            <a:off x="601670" y="281175"/>
            <a:ext cx="7940660" cy="763525"/>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Förslag lagorganisation Våmbs IF</a:t>
            </a:r>
            <a:br>
              <a:rPr lang="sv-SE"/>
            </a:br>
            <a:r>
              <a:rPr lang="sv-SE" sz="1300"/>
              <a:t>Timmarna gäller för lag som tränar tre gånger/vecka</a:t>
            </a:r>
            <a:br>
              <a:rPr lang="sv-SE"/>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title"/>
          </p:nvPr>
        </p:nvSpPr>
        <p:spPr>
          <a:xfrm>
            <a:off x="448965" y="281175"/>
            <a:ext cx="8246070" cy="61082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Våmbs IF</a:t>
            </a:r>
            <a:endParaRPr/>
          </a:p>
        </p:txBody>
      </p:sp>
      <p:sp>
        <p:nvSpPr>
          <p:cNvPr id="158" name="Google Shape;158;p2"/>
          <p:cNvSpPr txBox="1">
            <a:spLocks noGrp="1"/>
          </p:cNvSpPr>
          <p:nvPr>
            <p:ph type="body" idx="1"/>
          </p:nvPr>
        </p:nvSpPr>
        <p:spPr>
          <a:xfrm>
            <a:off x="448966" y="1350111"/>
            <a:ext cx="8246070" cy="3512214"/>
          </a:xfrm>
          <a:prstGeom prst="rect">
            <a:avLst/>
          </a:prstGeom>
          <a:noFill/>
          <a:ln>
            <a:noFill/>
          </a:ln>
        </p:spPr>
        <p:txBody>
          <a:bodyPr spcFirstLastPara="1" wrap="square" lIns="91425" tIns="45700" rIns="91425" bIns="45700" anchor="t" anchorCtr="0">
            <a:normAutofit lnSpcReduction="10000"/>
          </a:bodyPr>
          <a:lstStyle/>
          <a:p>
            <a:pPr marL="342900" lvl="0" indent="-350520" algn="l" rtl="0">
              <a:spcBef>
                <a:spcPts val="0"/>
              </a:spcBef>
              <a:spcAft>
                <a:spcPts val="0"/>
              </a:spcAft>
              <a:buClr>
                <a:srgbClr val="000000"/>
              </a:buClr>
              <a:buSzPts val="1600"/>
              <a:buChar char="•"/>
            </a:pPr>
            <a:r>
              <a:rPr lang="sv-SE" sz="1600" b="0" i="0">
                <a:solidFill>
                  <a:srgbClr val="000000"/>
                </a:solidFill>
              </a:rPr>
              <a:t>Våmbs IF är en av Skövdes äldre och mer anrika klubbar och bildades redan 1934.</a:t>
            </a:r>
            <a:endParaRPr/>
          </a:p>
          <a:p>
            <a:pPr marL="0" lvl="0" indent="0" algn="l" rtl="0">
              <a:spcBef>
                <a:spcPts val="296"/>
              </a:spcBef>
              <a:spcAft>
                <a:spcPts val="0"/>
              </a:spcAft>
              <a:buClr>
                <a:schemeClr val="dk1"/>
              </a:buClr>
              <a:buSzPts val="1600"/>
              <a:buNone/>
            </a:pPr>
            <a:endParaRPr sz="1600" b="0" i="0">
              <a:solidFill>
                <a:srgbClr val="000000"/>
              </a:solidFill>
            </a:endParaRPr>
          </a:p>
          <a:p>
            <a:pPr marL="342900" lvl="0" indent="-350520" algn="l" rtl="0">
              <a:spcBef>
                <a:spcPts val="296"/>
              </a:spcBef>
              <a:spcAft>
                <a:spcPts val="0"/>
              </a:spcAft>
              <a:buClr>
                <a:srgbClr val="000000"/>
              </a:buClr>
              <a:buSzPts val="1600"/>
              <a:buChar char="•"/>
            </a:pPr>
            <a:r>
              <a:rPr lang="sv-SE" sz="1600" b="0" i="0">
                <a:solidFill>
                  <a:srgbClr val="000000"/>
                </a:solidFill>
              </a:rPr>
              <a:t>År 1979 stod Våmbs IF:s nya klubbstuga klar vid Claesborgs fotbollsplaner och detta är än idag klubbens hem. En utbyggnad med fyra omklädningsrum genomfördes 2014 under ledning av Skövde kommun.</a:t>
            </a:r>
            <a:br>
              <a:rPr lang="sv-SE" sz="1600"/>
            </a:br>
            <a:r>
              <a:rPr lang="sv-SE" sz="1600" b="0" i="0">
                <a:solidFill>
                  <a:srgbClr val="000000"/>
                </a:solidFill>
              </a:rPr>
              <a:t>Under vintern 22/23 gjordes en större renovering gjorts av klubbstugan och har idag ett komplett kök och en större samlingsyta. Vi har också köpt in ett pingisbord och fotbollsbord som är på plats. Vi hoppas att klubbstugan blir en samlingsplats för våra medlemmar och kommer nu under våren införa ett bokningssystem för att hyra lokalen för barnkalas och liknande arrangemang.</a:t>
            </a:r>
            <a:endParaRPr/>
          </a:p>
          <a:p>
            <a:pPr marL="0" lvl="0" indent="0" algn="l" rtl="0">
              <a:spcBef>
                <a:spcPts val="296"/>
              </a:spcBef>
              <a:spcAft>
                <a:spcPts val="0"/>
              </a:spcAft>
              <a:buClr>
                <a:schemeClr val="dk1"/>
              </a:buClr>
              <a:buSzPts val="1600"/>
              <a:buNone/>
            </a:pPr>
            <a:endParaRPr sz="1600" b="0" i="0">
              <a:solidFill>
                <a:srgbClr val="000000"/>
              </a:solidFill>
              <a:highlight>
                <a:srgbClr val="C0C0C0"/>
              </a:highlight>
            </a:endParaRPr>
          </a:p>
          <a:p>
            <a:pPr marL="342900" lvl="0" indent="-350520" algn="l" rtl="0">
              <a:spcBef>
                <a:spcPts val="296"/>
              </a:spcBef>
              <a:spcAft>
                <a:spcPts val="0"/>
              </a:spcAft>
              <a:buSzPts val="1600"/>
              <a:buChar char="•"/>
            </a:pPr>
            <a:r>
              <a:rPr lang="sv-SE" sz="1600" b="0" i="0"/>
              <a:t>Idag har Våmb ca 500 aktiva spelare fördelat på </a:t>
            </a:r>
            <a:r>
              <a:rPr lang="sv-SE" sz="1600"/>
              <a:t>19</a:t>
            </a:r>
            <a:r>
              <a:rPr lang="sv-SE" sz="1600" b="0" i="0"/>
              <a:t> lag</a:t>
            </a:r>
            <a:r>
              <a:rPr lang="sv-SE" sz="1600"/>
              <a:t>, fördelat på Knatte, Ungdom, Junior och Senior.</a:t>
            </a:r>
            <a:endParaRPr/>
          </a:p>
          <a:p>
            <a:pPr marL="342900" lvl="0" indent="-248920" algn="l" rtl="0">
              <a:spcBef>
                <a:spcPts val="296"/>
              </a:spcBef>
              <a:spcAft>
                <a:spcPts val="0"/>
              </a:spcAft>
              <a:buClr>
                <a:schemeClr val="dk1"/>
              </a:buClr>
              <a:buSzPts val="1600"/>
              <a:buNone/>
            </a:pPr>
            <a:endParaRPr sz="1600">
              <a:solidFill>
                <a:srgbClr val="FF0000"/>
              </a:solidFill>
              <a:highlight>
                <a:srgbClr val="C0C0C0"/>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p:nvPr/>
        </p:nvSpPr>
        <p:spPr>
          <a:xfrm>
            <a:off x="373070" y="1197405"/>
            <a:ext cx="8246070" cy="3817625"/>
          </a:xfrm>
          <a:prstGeom prst="roundRect">
            <a:avLst>
              <a:gd name="adj" fmla="val 16667"/>
            </a:avLst>
          </a:prstGeom>
          <a:gradFill>
            <a:gsLst>
              <a:gs pos="0">
                <a:srgbClr val="4F6128"/>
              </a:gs>
              <a:gs pos="74000">
                <a:srgbClr val="76923C"/>
              </a:gs>
              <a:gs pos="96000">
                <a:srgbClr val="D6E3BC"/>
              </a:gs>
              <a:gs pos="100000">
                <a:srgbClr val="D6E3BC"/>
              </a:gs>
            </a:gsLst>
            <a:lin ang="5400000" scaled="0"/>
          </a:gradFill>
          <a:ln w="25400" cap="flat" cmpd="sng">
            <a:solidFill>
              <a:srgbClr val="414E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4" name="Google Shape;164;p11"/>
          <p:cNvSpPr txBox="1">
            <a:spLocks noGrp="1"/>
          </p:cNvSpPr>
          <p:nvPr>
            <p:ph type="title"/>
          </p:nvPr>
        </p:nvSpPr>
        <p:spPr>
          <a:xfrm>
            <a:off x="448965" y="281175"/>
            <a:ext cx="8246070" cy="61082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400"/>
              <a:buFont typeface="Calibri"/>
              <a:buNone/>
            </a:pPr>
            <a:r>
              <a:rPr lang="sv-SE" sz="2400"/>
              <a:t>Målbild 2027 enligt verksamhetsplanen</a:t>
            </a:r>
            <a:endParaRPr/>
          </a:p>
        </p:txBody>
      </p:sp>
      <p:sp>
        <p:nvSpPr>
          <p:cNvPr id="165" name="Google Shape;165;p11"/>
          <p:cNvSpPr txBox="1">
            <a:spLocks noGrp="1"/>
          </p:cNvSpPr>
          <p:nvPr>
            <p:ph type="body" idx="1"/>
          </p:nvPr>
        </p:nvSpPr>
        <p:spPr>
          <a:xfrm>
            <a:off x="524860" y="1390320"/>
            <a:ext cx="7864765" cy="351221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1400"/>
              <a:buChar char="•"/>
            </a:pPr>
            <a:r>
              <a:rPr lang="sv-SE" sz="1400">
                <a:solidFill>
                  <a:schemeClr val="lt1"/>
                </a:solidFill>
              </a:rPr>
              <a:t>Vår förening:</a:t>
            </a:r>
            <a:endParaRPr/>
          </a:p>
          <a:p>
            <a:pPr marL="742950" lvl="1" indent="-285750" algn="l" rtl="0">
              <a:spcBef>
                <a:spcPts val="280"/>
              </a:spcBef>
              <a:spcAft>
                <a:spcPts val="0"/>
              </a:spcAft>
              <a:buClr>
                <a:schemeClr val="lt1"/>
              </a:buClr>
              <a:buSzPts val="1400"/>
              <a:buFont typeface="Noto Sans Symbols"/>
              <a:buChar char="⮚"/>
            </a:pPr>
            <a:r>
              <a:rPr lang="sv-SE" sz="1400">
                <a:solidFill>
                  <a:schemeClr val="lt1"/>
                </a:solidFill>
              </a:rPr>
              <a:t>Vi har en tydlig och välkänd organisation med många som bidrar till verksamheten och där Kansliet är tillgängligt och delaktigt i verksamheten</a:t>
            </a:r>
            <a:endParaRPr/>
          </a:p>
          <a:p>
            <a:pPr marL="742950" lvl="1" indent="-285750" algn="l" rtl="0">
              <a:spcBef>
                <a:spcPts val="280"/>
              </a:spcBef>
              <a:spcAft>
                <a:spcPts val="0"/>
              </a:spcAft>
              <a:buClr>
                <a:schemeClr val="lt1"/>
              </a:buClr>
              <a:buSzPts val="1400"/>
              <a:buFont typeface="Noto Sans Symbols"/>
              <a:buChar char="⮚"/>
            </a:pPr>
            <a:r>
              <a:rPr lang="sv-SE" sz="1400">
                <a:solidFill>
                  <a:schemeClr val="lt1"/>
                </a:solidFill>
              </a:rPr>
              <a:t>Det ska alltid vara tryggt att träna och spela på Claesborg</a:t>
            </a:r>
            <a:endParaRPr/>
          </a:p>
          <a:p>
            <a:pPr marL="342900" lvl="0" indent="-342900" algn="l" rtl="0">
              <a:spcBef>
                <a:spcPts val="280"/>
              </a:spcBef>
              <a:spcAft>
                <a:spcPts val="0"/>
              </a:spcAft>
              <a:buClr>
                <a:schemeClr val="lt1"/>
              </a:buClr>
              <a:buSzPts val="1400"/>
              <a:buChar char="•"/>
            </a:pPr>
            <a:r>
              <a:rPr lang="sv-SE" sz="1400">
                <a:solidFill>
                  <a:schemeClr val="lt1"/>
                </a:solidFill>
              </a:rPr>
              <a:t>Våra ledare:</a:t>
            </a:r>
            <a:endParaRPr/>
          </a:p>
          <a:p>
            <a:pPr marL="742950" lvl="1" indent="-285750" algn="l" rtl="0">
              <a:spcBef>
                <a:spcPts val="280"/>
              </a:spcBef>
              <a:spcAft>
                <a:spcPts val="0"/>
              </a:spcAft>
              <a:buClr>
                <a:schemeClr val="lt1"/>
              </a:buClr>
              <a:buSzPts val="1400"/>
              <a:buFont typeface="Noto Sans Symbols"/>
              <a:buChar char="⮚"/>
            </a:pPr>
            <a:r>
              <a:rPr lang="sv-SE" sz="1400">
                <a:solidFill>
                  <a:schemeClr val="lt1"/>
                </a:solidFill>
              </a:rPr>
              <a:t>Vi har en långsiktig ledarförsörjningsplan som säkerställer engagerade och utbildade ledare och domare</a:t>
            </a:r>
            <a:endParaRPr/>
          </a:p>
          <a:p>
            <a:pPr marL="342900" lvl="0" indent="-342900" algn="l" rtl="0">
              <a:spcBef>
                <a:spcPts val="280"/>
              </a:spcBef>
              <a:spcAft>
                <a:spcPts val="0"/>
              </a:spcAft>
              <a:buClr>
                <a:schemeClr val="lt1"/>
              </a:buClr>
              <a:buSzPts val="1400"/>
              <a:buChar char="•"/>
            </a:pPr>
            <a:r>
              <a:rPr lang="sv-SE" sz="1400">
                <a:solidFill>
                  <a:schemeClr val="lt1"/>
                </a:solidFill>
              </a:rPr>
              <a:t>Våra spelare:</a:t>
            </a:r>
            <a:endParaRPr/>
          </a:p>
          <a:p>
            <a:pPr marL="742950" lvl="1" indent="-285750" algn="l" rtl="0">
              <a:spcBef>
                <a:spcPts val="280"/>
              </a:spcBef>
              <a:spcAft>
                <a:spcPts val="0"/>
              </a:spcAft>
              <a:buClr>
                <a:schemeClr val="lt1"/>
              </a:buClr>
              <a:buSzPts val="1400"/>
              <a:buFont typeface="Noto Sans Symbols"/>
              <a:buChar char="⮚"/>
            </a:pPr>
            <a:r>
              <a:rPr lang="sv-SE" sz="1400">
                <a:solidFill>
                  <a:schemeClr val="lt1"/>
                </a:solidFill>
              </a:rPr>
              <a:t>Vi erbjuder kvalitativ fotboll i alla åldrar, där våra spelare kan utvecklas och vill stanna kvar</a:t>
            </a:r>
            <a:endParaRPr/>
          </a:p>
          <a:p>
            <a:pPr marL="342900" lvl="0" indent="-342900" algn="l" rtl="0">
              <a:spcBef>
                <a:spcPts val="280"/>
              </a:spcBef>
              <a:spcAft>
                <a:spcPts val="0"/>
              </a:spcAft>
              <a:buClr>
                <a:schemeClr val="lt1"/>
              </a:buClr>
              <a:buSzPts val="1400"/>
              <a:buChar char="•"/>
            </a:pPr>
            <a:r>
              <a:rPr lang="sv-SE" sz="1400">
                <a:solidFill>
                  <a:schemeClr val="lt1"/>
                </a:solidFill>
              </a:rPr>
              <a:t>Våra resurser:</a:t>
            </a:r>
            <a:endParaRPr/>
          </a:p>
          <a:p>
            <a:pPr marL="742950" lvl="1" indent="-285750" algn="l" rtl="0">
              <a:spcBef>
                <a:spcPts val="280"/>
              </a:spcBef>
              <a:spcAft>
                <a:spcPts val="0"/>
              </a:spcAft>
              <a:buClr>
                <a:schemeClr val="lt1"/>
              </a:buClr>
              <a:buSzPts val="1400"/>
              <a:buFont typeface="Noto Sans Symbols"/>
              <a:buChar char="⮚"/>
            </a:pPr>
            <a:r>
              <a:rPr lang="sv-SE" sz="1400">
                <a:solidFill>
                  <a:schemeClr val="lt1"/>
                </a:solidFill>
              </a:rPr>
              <a:t>Vi har en mångsidig anläggning som skapar förutsättningar för mer fotboll och aktiviteter året runt</a:t>
            </a:r>
            <a:endParaRPr/>
          </a:p>
          <a:p>
            <a:pPr marL="742950" lvl="1" indent="-285750" algn="l" rtl="0">
              <a:spcBef>
                <a:spcPts val="280"/>
              </a:spcBef>
              <a:spcAft>
                <a:spcPts val="0"/>
              </a:spcAft>
              <a:buClr>
                <a:schemeClr val="lt1"/>
              </a:buClr>
              <a:buSzPts val="1400"/>
              <a:buFont typeface="Noto Sans Symbols"/>
              <a:buChar char="⮚"/>
            </a:pPr>
            <a:r>
              <a:rPr lang="sv-SE" sz="1400">
                <a:solidFill>
                  <a:schemeClr val="lt1"/>
                </a:solidFill>
              </a:rPr>
              <a:t>Fortsatt god ekonomi</a:t>
            </a:r>
            <a:endParaRPr/>
          </a:p>
          <a:p>
            <a:pPr marL="742950" lvl="1" indent="-196850" algn="l" rtl="0">
              <a:spcBef>
                <a:spcPts val="280"/>
              </a:spcBef>
              <a:spcAft>
                <a:spcPts val="0"/>
              </a:spcAft>
              <a:buClr>
                <a:schemeClr val="dk1"/>
              </a:buClr>
              <a:buSzPts val="1400"/>
              <a:buNone/>
            </a:pP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
          <p:cNvSpPr txBox="1">
            <a:spLocks noGrp="1"/>
          </p:cNvSpPr>
          <p:nvPr>
            <p:ph type="title"/>
          </p:nvPr>
        </p:nvSpPr>
        <p:spPr>
          <a:xfrm>
            <a:off x="296260" y="281175"/>
            <a:ext cx="8246070" cy="61082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Ny organisation från 2025</a:t>
            </a:r>
            <a:endParaRPr/>
          </a:p>
        </p:txBody>
      </p:sp>
      <p:sp>
        <p:nvSpPr>
          <p:cNvPr id="171" name="Google Shape;171;p3"/>
          <p:cNvSpPr txBox="1"/>
          <p:nvPr/>
        </p:nvSpPr>
        <p:spPr>
          <a:xfrm>
            <a:off x="6251755" y="1502815"/>
            <a:ext cx="2595985" cy="2462213"/>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sv-SE" sz="1400">
                <a:solidFill>
                  <a:schemeClr val="dk1"/>
                </a:solidFill>
                <a:latin typeface="Calibri"/>
                <a:ea typeface="Calibri"/>
                <a:cs typeface="Calibri"/>
                <a:sym typeface="Calibri"/>
              </a:rPr>
              <a:t>Vissa roller kommer att justeras vid årsmötet vid val av ny styrelse</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sv-SE" sz="1400">
                <a:solidFill>
                  <a:schemeClr val="dk1"/>
                </a:solidFill>
                <a:latin typeface="Calibri"/>
                <a:ea typeface="Calibri"/>
                <a:cs typeface="Calibri"/>
                <a:sym typeface="Calibri"/>
              </a:rPr>
              <a:t>Vi är en ideell organisation som bygger på att alla bidrar i verksamheten utifrån sina resurser och kunskap, vill du hjälpa till kontakta gärna ordförande eller någon av de ansvariga i organisationen!</a:t>
            </a:r>
            <a:endParaRPr/>
          </a:p>
        </p:txBody>
      </p:sp>
      <p:pic>
        <p:nvPicPr>
          <p:cNvPr id="172" name="Google Shape;172;p3"/>
          <p:cNvPicPr preferRelativeResize="0"/>
          <p:nvPr/>
        </p:nvPicPr>
        <p:blipFill rotWithShape="1">
          <a:blip r:embed="rId3">
            <a:alphaModFix/>
          </a:blip>
          <a:srcRect/>
          <a:stretch/>
        </p:blipFill>
        <p:spPr>
          <a:xfrm>
            <a:off x="143555" y="1197405"/>
            <a:ext cx="5922989" cy="3335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
          <p:cNvSpPr txBox="1">
            <a:spLocks noGrp="1"/>
          </p:cNvSpPr>
          <p:nvPr>
            <p:ph type="title"/>
          </p:nvPr>
        </p:nvSpPr>
        <p:spPr>
          <a:xfrm>
            <a:off x="448965" y="281175"/>
            <a:ext cx="8246070" cy="61082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Ekonomi</a:t>
            </a:r>
            <a:endParaRPr/>
          </a:p>
        </p:txBody>
      </p:sp>
      <p:sp>
        <p:nvSpPr>
          <p:cNvPr id="178" name="Google Shape;178;p4"/>
          <p:cNvSpPr txBox="1"/>
          <p:nvPr/>
        </p:nvSpPr>
        <p:spPr>
          <a:xfrm>
            <a:off x="5030114" y="1800358"/>
            <a:ext cx="3664800" cy="249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200" b="1">
                <a:solidFill>
                  <a:schemeClr val="dk1"/>
                </a:solidFill>
                <a:latin typeface="Calibri"/>
                <a:ea typeface="Calibri"/>
                <a:cs typeface="Calibri"/>
                <a:sym typeface="Calibri"/>
              </a:rPr>
              <a:t>Övriga intäkter kommer bl.a från:</a:t>
            </a:r>
            <a:endParaRPr/>
          </a:p>
          <a:p>
            <a:pPr marL="0" marR="0" lvl="0" indent="0" algn="l" rtl="0">
              <a:spcBef>
                <a:spcPts val="0"/>
              </a:spcBef>
              <a:spcAft>
                <a:spcPts val="0"/>
              </a:spcAft>
              <a:buNone/>
            </a:pPr>
            <a:r>
              <a:rPr lang="sv-SE" sz="1200">
                <a:solidFill>
                  <a:schemeClr val="dk1"/>
                </a:solidFill>
                <a:latin typeface="Calibri"/>
                <a:ea typeface="Calibri"/>
                <a:cs typeface="Calibri"/>
                <a:sym typeface="Calibri"/>
              </a:rPr>
              <a:t>Futsalcupen</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sv-SE" sz="1200">
                <a:solidFill>
                  <a:schemeClr val="dk1"/>
                </a:solidFill>
                <a:latin typeface="Calibri"/>
                <a:ea typeface="Calibri"/>
                <a:cs typeface="Calibri"/>
                <a:sym typeface="Calibri"/>
              </a:rPr>
              <a:t>Hentorpsdagen</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sv-SE" sz="1200">
                <a:solidFill>
                  <a:schemeClr val="dk1"/>
                </a:solidFill>
                <a:latin typeface="Calibri"/>
                <a:ea typeface="Calibri"/>
                <a:cs typeface="Calibri"/>
                <a:sym typeface="Calibri"/>
              </a:rPr>
              <a:t>Kiosk</a:t>
            </a:r>
            <a:endParaRPr/>
          </a:p>
          <a:p>
            <a:pPr marL="0" marR="0" lvl="0" indent="0" algn="l" rtl="0">
              <a:spcBef>
                <a:spcPts val="0"/>
              </a:spcBef>
              <a:spcAft>
                <a:spcPts val="0"/>
              </a:spcAft>
              <a:buNone/>
            </a:pPr>
            <a:r>
              <a:rPr lang="sv-SE" sz="1200">
                <a:solidFill>
                  <a:schemeClr val="dk1"/>
                </a:solidFill>
                <a:latin typeface="Calibri"/>
                <a:ea typeface="Calibri"/>
                <a:cs typeface="Calibri"/>
                <a:sym typeface="Calibri"/>
              </a:rPr>
              <a:t>RF SISU</a:t>
            </a:r>
            <a:endParaRPr/>
          </a:p>
          <a:p>
            <a:pPr marL="0" marR="0" lvl="0" indent="0" algn="l" rtl="0">
              <a:spcBef>
                <a:spcPts val="0"/>
              </a:spcBef>
              <a:spcAft>
                <a:spcPts val="0"/>
              </a:spcAft>
              <a:buNone/>
            </a:pPr>
            <a:r>
              <a:rPr lang="sv-SE" sz="1200">
                <a:solidFill>
                  <a:schemeClr val="dk1"/>
                </a:solidFill>
                <a:latin typeface="Calibri"/>
                <a:ea typeface="Calibri"/>
                <a:cs typeface="Calibri"/>
                <a:sym typeface="Calibri"/>
              </a:rPr>
              <a:t>Försäljning godis</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sv-SE" sz="1200" b="1">
                <a:solidFill>
                  <a:schemeClr val="dk1"/>
                </a:solidFill>
                <a:latin typeface="Calibri"/>
                <a:ea typeface="Calibri"/>
                <a:cs typeface="Calibri"/>
                <a:sym typeface="Calibri"/>
              </a:rPr>
              <a:t>Övriga kostnader som dessa intäkter ska täcka är bl.a</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sv-SE" sz="1200">
                <a:solidFill>
                  <a:schemeClr val="dk1"/>
                </a:solidFill>
                <a:latin typeface="Calibri"/>
                <a:ea typeface="Calibri"/>
                <a:cs typeface="Calibri"/>
                <a:sym typeface="Calibri"/>
              </a:rPr>
              <a:t>Drift av vår anläggning</a:t>
            </a:r>
            <a:endParaRPr/>
          </a:p>
          <a:p>
            <a:pPr marL="0" marR="0" lvl="0" indent="0" algn="l" rtl="0">
              <a:spcBef>
                <a:spcPts val="0"/>
              </a:spcBef>
              <a:spcAft>
                <a:spcPts val="0"/>
              </a:spcAft>
              <a:buNone/>
            </a:pPr>
            <a:r>
              <a:rPr lang="sv-SE" sz="1200">
                <a:solidFill>
                  <a:schemeClr val="dk1"/>
                </a:solidFill>
                <a:latin typeface="Calibri"/>
                <a:ea typeface="Calibri"/>
                <a:cs typeface="Calibri"/>
                <a:sym typeface="Calibri"/>
              </a:rPr>
              <a:t>Försäkringar för medlemmar, ledare och fastighet</a:t>
            </a:r>
            <a:endParaRPr/>
          </a:p>
          <a:p>
            <a:pPr marL="0" marR="0" lvl="0" indent="0" algn="l" rtl="0">
              <a:spcBef>
                <a:spcPts val="0"/>
              </a:spcBef>
              <a:spcAft>
                <a:spcPts val="0"/>
              </a:spcAft>
              <a:buNone/>
            </a:pPr>
            <a:r>
              <a:rPr lang="sv-SE" sz="1200">
                <a:solidFill>
                  <a:schemeClr val="dk1"/>
                </a:solidFill>
                <a:latin typeface="Calibri"/>
                <a:ea typeface="Calibri"/>
                <a:cs typeface="Calibri"/>
                <a:sym typeface="Calibri"/>
              </a:rPr>
              <a:t>Aktivitetsbidrag till lagen (till exempelvis cuper, lagaktiviteter, fika/pizza etc)</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9" name="Google Shape;179;p4"/>
          <p:cNvSpPr txBox="1"/>
          <p:nvPr/>
        </p:nvSpPr>
        <p:spPr>
          <a:xfrm>
            <a:off x="645050" y="1571750"/>
            <a:ext cx="3664800" cy="278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300">
                <a:solidFill>
                  <a:srgbClr val="222222"/>
                </a:solidFill>
                <a:highlight>
                  <a:srgbClr val="FFFFFF"/>
                </a:highlight>
              </a:rPr>
              <a:t>Total omsättning 2024 2,4 mkr</a:t>
            </a:r>
            <a:endParaRPr sz="1300">
              <a:solidFill>
                <a:srgbClr val="222222"/>
              </a:solidFill>
              <a:highlight>
                <a:srgbClr val="FFFFFF"/>
              </a:highlight>
            </a:endParaRPr>
          </a:p>
          <a:p>
            <a:pPr marL="0" lvl="0" indent="0" algn="l" rtl="0">
              <a:spcBef>
                <a:spcPts val="0"/>
              </a:spcBef>
              <a:spcAft>
                <a:spcPts val="0"/>
              </a:spcAft>
              <a:buNone/>
            </a:pPr>
            <a:endParaRPr sz="1300">
              <a:solidFill>
                <a:srgbClr val="222222"/>
              </a:solidFill>
              <a:highlight>
                <a:srgbClr val="FFFFFF"/>
              </a:highlight>
            </a:endParaRPr>
          </a:p>
          <a:p>
            <a:pPr marL="0" lvl="0" indent="0" algn="l" rtl="0">
              <a:spcBef>
                <a:spcPts val="0"/>
              </a:spcBef>
              <a:spcAft>
                <a:spcPts val="0"/>
              </a:spcAft>
              <a:buNone/>
            </a:pPr>
            <a:r>
              <a:rPr lang="sv-SE" sz="1300">
                <a:solidFill>
                  <a:srgbClr val="222222"/>
                </a:solidFill>
                <a:highlight>
                  <a:srgbClr val="FFFFFF"/>
                </a:highlight>
              </a:rPr>
              <a:t>Största intäkterna</a:t>
            </a:r>
            <a:endParaRPr sz="1300">
              <a:solidFill>
                <a:srgbClr val="222222"/>
              </a:solidFill>
              <a:highlight>
                <a:srgbClr val="FFFFFF"/>
              </a:highlight>
            </a:endParaRPr>
          </a:p>
          <a:p>
            <a:pPr marL="0" lvl="0" indent="0" algn="l" rtl="0">
              <a:spcBef>
                <a:spcPts val="0"/>
              </a:spcBef>
              <a:spcAft>
                <a:spcPts val="0"/>
              </a:spcAft>
              <a:buNone/>
            </a:pPr>
            <a:r>
              <a:rPr lang="sv-SE" sz="1300">
                <a:solidFill>
                  <a:srgbClr val="222222"/>
                </a:solidFill>
                <a:highlight>
                  <a:srgbClr val="FFFFFF"/>
                </a:highlight>
              </a:rPr>
              <a:t>Medlems och träningsavgifter         414 tkr</a:t>
            </a:r>
            <a:endParaRPr sz="1300">
              <a:solidFill>
                <a:srgbClr val="222222"/>
              </a:solidFill>
              <a:highlight>
                <a:srgbClr val="FFFFFF"/>
              </a:highlight>
            </a:endParaRPr>
          </a:p>
          <a:p>
            <a:pPr marL="0" lvl="0" indent="0" algn="l" rtl="0">
              <a:spcBef>
                <a:spcPts val="0"/>
              </a:spcBef>
              <a:spcAft>
                <a:spcPts val="0"/>
              </a:spcAft>
              <a:buNone/>
            </a:pPr>
            <a:r>
              <a:rPr lang="sv-SE" sz="1300">
                <a:solidFill>
                  <a:srgbClr val="222222"/>
                </a:solidFill>
                <a:highlight>
                  <a:srgbClr val="FFFFFF"/>
                </a:highlight>
              </a:rPr>
              <a:t>Grönvita                                           342 tkr</a:t>
            </a:r>
            <a:endParaRPr sz="1300">
              <a:solidFill>
                <a:srgbClr val="222222"/>
              </a:solidFill>
              <a:highlight>
                <a:srgbClr val="FFFFFF"/>
              </a:highlight>
            </a:endParaRPr>
          </a:p>
          <a:p>
            <a:pPr marL="0" lvl="0" indent="0" algn="l" rtl="0">
              <a:spcBef>
                <a:spcPts val="0"/>
              </a:spcBef>
              <a:spcAft>
                <a:spcPts val="0"/>
              </a:spcAft>
              <a:buNone/>
            </a:pPr>
            <a:r>
              <a:rPr lang="sv-SE" sz="1300">
                <a:solidFill>
                  <a:srgbClr val="222222"/>
                </a:solidFill>
                <a:highlight>
                  <a:srgbClr val="FFFFFF"/>
                </a:highlight>
              </a:rPr>
              <a:t>Bidrag                                              250 tkr</a:t>
            </a:r>
            <a:endParaRPr sz="1300">
              <a:solidFill>
                <a:srgbClr val="222222"/>
              </a:solidFill>
              <a:highlight>
                <a:srgbClr val="FFFFFF"/>
              </a:highlight>
            </a:endParaRPr>
          </a:p>
          <a:p>
            <a:pPr marL="0" lvl="0" indent="0" algn="l" rtl="0">
              <a:spcBef>
                <a:spcPts val="0"/>
              </a:spcBef>
              <a:spcAft>
                <a:spcPts val="0"/>
              </a:spcAft>
              <a:buNone/>
            </a:pPr>
            <a:r>
              <a:rPr lang="sv-SE" sz="1300">
                <a:solidFill>
                  <a:srgbClr val="222222"/>
                </a:solidFill>
                <a:highlight>
                  <a:srgbClr val="FFFFFF"/>
                </a:highlight>
              </a:rPr>
              <a:t>Sponsring                                          80 tkr</a:t>
            </a:r>
            <a:endParaRPr sz="1300">
              <a:solidFill>
                <a:srgbClr val="222222"/>
              </a:solidFill>
              <a:highlight>
                <a:srgbClr val="FFFFFF"/>
              </a:highlight>
            </a:endParaRPr>
          </a:p>
          <a:p>
            <a:pPr marL="0" lvl="0" indent="0" algn="l" rtl="0">
              <a:spcBef>
                <a:spcPts val="0"/>
              </a:spcBef>
              <a:spcAft>
                <a:spcPts val="0"/>
              </a:spcAft>
              <a:buNone/>
            </a:pPr>
            <a:endParaRPr sz="1300">
              <a:solidFill>
                <a:srgbClr val="222222"/>
              </a:solidFill>
              <a:highlight>
                <a:srgbClr val="FFFFFF"/>
              </a:highlight>
            </a:endParaRPr>
          </a:p>
          <a:p>
            <a:pPr marL="0" lvl="0" indent="0" algn="l" rtl="0">
              <a:spcBef>
                <a:spcPts val="0"/>
              </a:spcBef>
              <a:spcAft>
                <a:spcPts val="0"/>
              </a:spcAft>
              <a:buNone/>
            </a:pPr>
            <a:r>
              <a:rPr lang="sv-SE" sz="1300">
                <a:solidFill>
                  <a:srgbClr val="222222"/>
                </a:solidFill>
                <a:highlight>
                  <a:srgbClr val="FFFFFF"/>
                </a:highlight>
              </a:rPr>
              <a:t>Största kostnaderna</a:t>
            </a:r>
            <a:endParaRPr sz="1300">
              <a:solidFill>
                <a:srgbClr val="222222"/>
              </a:solidFill>
              <a:highlight>
                <a:srgbClr val="FFFFFF"/>
              </a:highlight>
            </a:endParaRPr>
          </a:p>
          <a:p>
            <a:pPr marL="0" lvl="0" indent="0" algn="l" rtl="0">
              <a:spcBef>
                <a:spcPts val="0"/>
              </a:spcBef>
              <a:spcAft>
                <a:spcPts val="0"/>
              </a:spcAft>
              <a:buNone/>
            </a:pPr>
            <a:r>
              <a:rPr lang="sv-SE" sz="1300">
                <a:solidFill>
                  <a:srgbClr val="222222"/>
                </a:solidFill>
                <a:highlight>
                  <a:srgbClr val="FFFFFF"/>
                </a:highlight>
              </a:rPr>
              <a:t>Löner                                            450 tkr</a:t>
            </a:r>
            <a:endParaRPr sz="1300">
              <a:solidFill>
                <a:srgbClr val="222222"/>
              </a:solidFill>
              <a:highlight>
                <a:srgbClr val="FFFFFF"/>
              </a:highlight>
            </a:endParaRPr>
          </a:p>
          <a:p>
            <a:pPr marL="0" lvl="0" indent="0" algn="l" rtl="0">
              <a:spcBef>
                <a:spcPts val="0"/>
              </a:spcBef>
              <a:spcAft>
                <a:spcPts val="0"/>
              </a:spcAft>
              <a:buNone/>
            </a:pPr>
            <a:r>
              <a:rPr lang="sv-SE" sz="1300">
                <a:solidFill>
                  <a:srgbClr val="222222"/>
                </a:solidFill>
                <a:highlight>
                  <a:srgbClr val="FFFFFF"/>
                </a:highlight>
              </a:rPr>
              <a:t>Plan och hallhyra                          240 tkr</a:t>
            </a:r>
            <a:endParaRPr sz="1300">
              <a:solidFill>
                <a:srgbClr val="222222"/>
              </a:solidFill>
              <a:highlight>
                <a:srgbClr val="FFFFFF"/>
              </a:highlight>
            </a:endParaRPr>
          </a:p>
          <a:p>
            <a:pPr marL="0" lvl="0" indent="0" algn="l" rtl="0">
              <a:spcBef>
                <a:spcPts val="0"/>
              </a:spcBef>
              <a:spcAft>
                <a:spcPts val="0"/>
              </a:spcAft>
              <a:buNone/>
            </a:pPr>
            <a:r>
              <a:rPr lang="sv-SE" sz="1300">
                <a:solidFill>
                  <a:srgbClr val="222222"/>
                </a:solidFill>
                <a:highlight>
                  <a:srgbClr val="FFFFFF"/>
                </a:highlight>
              </a:rPr>
              <a:t>Domararvode                                  60 tkr</a:t>
            </a:r>
            <a:endParaRPr sz="1300">
              <a:solidFill>
                <a:srgbClr val="222222"/>
              </a:solidFill>
              <a:highlight>
                <a:srgbClr val="FFFFFF"/>
              </a:highlight>
            </a:endParaRPr>
          </a:p>
          <a:p>
            <a:pPr marL="0" lvl="0" indent="0" algn="l" rtl="0">
              <a:spcBef>
                <a:spcPts val="0"/>
              </a:spcBef>
              <a:spcAft>
                <a:spcPts val="0"/>
              </a:spcAft>
              <a:buNone/>
            </a:pPr>
            <a:r>
              <a:rPr lang="sv-SE" sz="1300">
                <a:solidFill>
                  <a:srgbClr val="222222"/>
                </a:solidFill>
                <a:highlight>
                  <a:srgbClr val="FFFFFF"/>
                </a:highlight>
              </a:rPr>
              <a:t>Lag (cup)bidrag                             110 tkr</a:t>
            </a:r>
            <a:endParaRPr sz="1300">
              <a:solidFill>
                <a:srgbClr val="222222"/>
              </a:solidFill>
              <a:highlight>
                <a:srgbClr val="FF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3e99233251_0_0"/>
          <p:cNvSpPr txBox="1">
            <a:spLocks noGrp="1"/>
          </p:cNvSpPr>
          <p:nvPr>
            <p:ph type="title"/>
          </p:nvPr>
        </p:nvSpPr>
        <p:spPr>
          <a:xfrm>
            <a:off x="448965" y="281175"/>
            <a:ext cx="8246100" cy="610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Klubbförsäljning</a:t>
            </a:r>
            <a:endParaRPr/>
          </a:p>
        </p:txBody>
      </p:sp>
      <p:sp>
        <p:nvSpPr>
          <p:cNvPr id="185" name="Google Shape;185;g33e99233251_0_0"/>
          <p:cNvSpPr txBox="1"/>
          <p:nvPr/>
        </p:nvSpPr>
        <p:spPr>
          <a:xfrm>
            <a:off x="754806" y="1116463"/>
            <a:ext cx="5500500" cy="115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500" b="1">
                <a:solidFill>
                  <a:schemeClr val="dk1"/>
                </a:solidFill>
                <a:latin typeface="Calibri"/>
                <a:ea typeface="Calibri"/>
                <a:cs typeface="Calibri"/>
                <a:sym typeface="Calibri"/>
              </a:rPr>
              <a:t>Grönvita rabatten</a:t>
            </a:r>
            <a:endParaRPr sz="1500" b="1">
              <a:solidFill>
                <a:schemeClr val="dk1"/>
              </a:solidFill>
              <a:latin typeface="Calibri"/>
              <a:ea typeface="Calibri"/>
              <a:cs typeface="Calibri"/>
              <a:sym typeface="Calibri"/>
            </a:endParaRPr>
          </a:p>
          <a:p>
            <a:pPr marL="0" marR="0" lvl="0" indent="0" algn="l" rtl="0">
              <a:spcBef>
                <a:spcPts val="0"/>
              </a:spcBef>
              <a:spcAft>
                <a:spcPts val="0"/>
              </a:spcAft>
              <a:buNone/>
            </a:pPr>
            <a:r>
              <a:rPr lang="sv-SE" sz="1200">
                <a:solidFill>
                  <a:schemeClr val="dk1"/>
                </a:solidFill>
                <a:latin typeface="Calibri"/>
                <a:ea typeface="Calibri"/>
                <a:cs typeface="Calibri"/>
                <a:sym typeface="Calibri"/>
              </a:rPr>
              <a:t>Obligatorisk försäljning för alla utom yngsta knattelagen.</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186" name="Google Shape;186;g33e99233251_0_0"/>
          <p:cNvPicPr preferRelativeResize="0"/>
          <p:nvPr/>
        </p:nvPicPr>
        <p:blipFill>
          <a:blip r:embed="rId3">
            <a:alphaModFix/>
          </a:blip>
          <a:stretch>
            <a:fillRect/>
          </a:stretch>
        </p:blipFill>
        <p:spPr>
          <a:xfrm>
            <a:off x="6036625" y="1799149"/>
            <a:ext cx="2942752" cy="1643174"/>
          </a:xfrm>
          <a:prstGeom prst="rect">
            <a:avLst/>
          </a:prstGeom>
          <a:noFill/>
          <a:ln>
            <a:noFill/>
          </a:ln>
        </p:spPr>
      </p:pic>
      <p:sp>
        <p:nvSpPr>
          <p:cNvPr id="187" name="Google Shape;187;g33e99233251_0_0"/>
          <p:cNvSpPr txBox="1"/>
          <p:nvPr/>
        </p:nvSpPr>
        <p:spPr>
          <a:xfrm>
            <a:off x="754805" y="1709100"/>
            <a:ext cx="5346900" cy="286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500" b="1">
                <a:solidFill>
                  <a:schemeClr val="dk1"/>
                </a:solidFill>
                <a:latin typeface="Calibri"/>
                <a:ea typeface="Calibri"/>
                <a:cs typeface="Calibri"/>
                <a:sym typeface="Calibri"/>
              </a:rPr>
              <a:t>Bambusa</a:t>
            </a:r>
            <a:endParaRPr sz="1500" b="1">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rgbClr val="222222"/>
              </a:solidFill>
              <a:highlight>
                <a:srgbClr val="FFFFFF"/>
              </a:highlight>
              <a:latin typeface="Calibri"/>
              <a:ea typeface="Calibri"/>
              <a:cs typeface="Calibri"/>
              <a:sym typeface="Calibri"/>
            </a:endParaRPr>
          </a:p>
          <a:p>
            <a:pPr marL="0" marR="0" lvl="0" indent="0" algn="l" rtl="0">
              <a:spcBef>
                <a:spcPts val="0"/>
              </a:spcBef>
              <a:spcAft>
                <a:spcPts val="0"/>
              </a:spcAft>
              <a:buNone/>
            </a:pPr>
            <a:r>
              <a:rPr lang="sv-SE" sz="1200">
                <a:solidFill>
                  <a:srgbClr val="222222"/>
                </a:solidFill>
                <a:highlight>
                  <a:srgbClr val="FFFFFF"/>
                </a:highlight>
                <a:latin typeface="Calibri"/>
                <a:ea typeface="Calibri"/>
                <a:cs typeface="Calibri"/>
                <a:sym typeface="Calibri"/>
              </a:rPr>
              <a:t>Våmbs IF har ett treårigt avtal med Bambusa. Det finns inget försäljningstvång, utan vi ser detta som en fin möjlighet för lagen att kunna tjäna pengar till lagkassan.</a:t>
            </a:r>
            <a:endParaRPr sz="1200">
              <a:solidFill>
                <a:srgbClr val="222222"/>
              </a:solidFill>
              <a:highlight>
                <a:srgbClr val="FFFFFF"/>
              </a:highlight>
              <a:latin typeface="Calibri"/>
              <a:ea typeface="Calibri"/>
              <a:cs typeface="Calibri"/>
              <a:sym typeface="Calibri"/>
            </a:endParaRPr>
          </a:p>
          <a:p>
            <a:pPr marL="0" lvl="0" indent="0" algn="l" rtl="0">
              <a:lnSpc>
                <a:spcPct val="106999"/>
              </a:lnSpc>
              <a:spcBef>
                <a:spcPts val="0"/>
              </a:spcBef>
              <a:spcAft>
                <a:spcPts val="0"/>
              </a:spcAft>
              <a:buClr>
                <a:schemeClr val="dk1"/>
              </a:buClr>
              <a:buSzPts val="1100"/>
              <a:buFont typeface="Arial"/>
              <a:buNone/>
            </a:pPr>
            <a:r>
              <a:rPr lang="sv-SE" sz="1200">
                <a:solidFill>
                  <a:srgbClr val="222222"/>
                </a:solidFill>
                <a:highlight>
                  <a:srgbClr val="FFFFFF"/>
                </a:highlight>
                <a:latin typeface="Calibri"/>
                <a:ea typeface="Calibri"/>
                <a:cs typeface="Calibri"/>
                <a:sym typeface="Calibri"/>
              </a:rPr>
              <a:t>Med klubbförsäljning levereras ett avtalat antal färdigpackade "Familjepåsar" (5 paket/påse). Leverans sker 2 gånger per år, höst och vår, på bestämda veckor.</a:t>
            </a:r>
            <a:endParaRPr sz="1200">
              <a:solidFill>
                <a:srgbClr val="222222"/>
              </a:solidFill>
              <a:highlight>
                <a:srgbClr val="FFFFFF"/>
              </a:highlight>
              <a:latin typeface="Calibri"/>
              <a:ea typeface="Calibri"/>
              <a:cs typeface="Calibri"/>
              <a:sym typeface="Calibri"/>
            </a:endParaRPr>
          </a:p>
          <a:p>
            <a:pPr marL="457200" lvl="0" indent="-304800" algn="l" rtl="0">
              <a:lnSpc>
                <a:spcPct val="106999"/>
              </a:lnSpc>
              <a:spcBef>
                <a:spcPts val="800"/>
              </a:spcBef>
              <a:spcAft>
                <a:spcPts val="0"/>
              </a:spcAft>
              <a:buClr>
                <a:srgbClr val="222222"/>
              </a:buClr>
              <a:buSzPts val="1200"/>
              <a:buFont typeface="Calibri"/>
              <a:buChar char="❖"/>
            </a:pPr>
            <a:r>
              <a:rPr lang="sv-SE" sz="1200">
                <a:solidFill>
                  <a:srgbClr val="222222"/>
                </a:solidFill>
                <a:highlight>
                  <a:srgbClr val="FFFFFF"/>
                </a:highlight>
                <a:latin typeface="Calibri"/>
                <a:ea typeface="Calibri"/>
                <a:cs typeface="Calibri"/>
                <a:sym typeface="Calibri"/>
              </a:rPr>
              <a:t>85% av överskottet från försäljningen går till laget, 15% till föreningen.</a:t>
            </a:r>
            <a:endParaRPr sz="1200">
              <a:solidFill>
                <a:srgbClr val="222222"/>
              </a:solidFill>
              <a:highlight>
                <a:srgbClr val="FFFFFF"/>
              </a:highlight>
              <a:latin typeface="Calibri"/>
              <a:ea typeface="Calibri"/>
              <a:cs typeface="Calibri"/>
              <a:sym typeface="Calibri"/>
            </a:endParaRPr>
          </a:p>
          <a:p>
            <a:pPr marL="0" lvl="0" indent="0" algn="l" rtl="0">
              <a:lnSpc>
                <a:spcPct val="106999"/>
              </a:lnSpc>
              <a:spcBef>
                <a:spcPts val="800"/>
              </a:spcBef>
              <a:spcAft>
                <a:spcPts val="0"/>
              </a:spcAft>
              <a:buClr>
                <a:schemeClr val="dk1"/>
              </a:buClr>
              <a:buSzPts val="1100"/>
              <a:buFont typeface="Arial"/>
              <a:buNone/>
            </a:pPr>
            <a:r>
              <a:rPr lang="sv-SE" sz="1200">
                <a:solidFill>
                  <a:srgbClr val="222222"/>
                </a:solidFill>
                <a:highlight>
                  <a:srgbClr val="FFFFFF"/>
                </a:highlight>
                <a:latin typeface="Calibri"/>
                <a:ea typeface="Calibri"/>
                <a:cs typeface="Calibri"/>
                <a:sym typeface="Calibri"/>
              </a:rPr>
              <a:t>Ett räkneexempel:</a:t>
            </a:r>
            <a:endParaRPr sz="1200">
              <a:solidFill>
                <a:srgbClr val="222222"/>
              </a:solidFill>
              <a:highlight>
                <a:srgbClr val="FFFFFF"/>
              </a:highlight>
              <a:latin typeface="Calibri"/>
              <a:ea typeface="Calibri"/>
              <a:cs typeface="Calibri"/>
              <a:sym typeface="Calibri"/>
            </a:endParaRPr>
          </a:p>
          <a:p>
            <a:pPr marL="0" lvl="0" indent="0" algn="l" rtl="0">
              <a:lnSpc>
                <a:spcPct val="106999"/>
              </a:lnSpc>
              <a:spcBef>
                <a:spcPts val="800"/>
              </a:spcBef>
              <a:spcAft>
                <a:spcPts val="0"/>
              </a:spcAft>
              <a:buClr>
                <a:schemeClr val="dk1"/>
              </a:buClr>
              <a:buSzPts val="1100"/>
              <a:buFont typeface="Arial"/>
              <a:buNone/>
            </a:pPr>
            <a:r>
              <a:rPr lang="sv-SE" sz="1200">
                <a:solidFill>
                  <a:srgbClr val="222222"/>
                </a:solidFill>
                <a:highlight>
                  <a:srgbClr val="FFFFFF"/>
                </a:highlight>
                <a:latin typeface="Calibri"/>
                <a:ea typeface="Calibri"/>
                <a:cs typeface="Calibri"/>
                <a:sym typeface="Calibri"/>
              </a:rPr>
              <a:t>Ett lag med 15 spelare, som säljer varsin påse tjänar på 3 år: 38 250 kr</a:t>
            </a:r>
            <a:endParaRPr sz="1200">
              <a:solidFill>
                <a:srgbClr val="222222"/>
              </a:solidFill>
              <a:highlight>
                <a:srgbClr val="FFFFFF"/>
              </a:highlight>
              <a:latin typeface="Calibri"/>
              <a:ea typeface="Calibri"/>
              <a:cs typeface="Calibri"/>
              <a:sym typeface="Calibri"/>
            </a:endParaRPr>
          </a:p>
          <a:p>
            <a:pPr marL="0" marR="0" lvl="0" indent="0" algn="l" rtl="0">
              <a:spcBef>
                <a:spcPts val="800"/>
              </a:spcBef>
              <a:spcAft>
                <a:spcPts val="0"/>
              </a:spcAft>
              <a:buNone/>
            </a:pPr>
            <a:endParaRPr sz="1500" b="1">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8" name="Google Shape;188;g33e99233251_0_0"/>
          <p:cNvSpPr txBox="1"/>
          <p:nvPr/>
        </p:nvSpPr>
        <p:spPr>
          <a:xfrm>
            <a:off x="764575" y="4157450"/>
            <a:ext cx="76149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500" b="1">
                <a:solidFill>
                  <a:schemeClr val="dk1"/>
                </a:solidFill>
                <a:latin typeface="Calibri"/>
                <a:ea typeface="Calibri"/>
                <a:cs typeface="Calibri"/>
                <a:sym typeface="Calibri"/>
              </a:rPr>
              <a:t>Utöver dessa gemensamma klubbkampanjer får varje lag sälja valfria produkter för att tjäna pengar till lagkassan</a:t>
            </a:r>
            <a:endParaRPr sz="15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txBox="1">
            <a:spLocks noGrp="1"/>
          </p:cNvSpPr>
          <p:nvPr>
            <p:ph type="title"/>
          </p:nvPr>
        </p:nvSpPr>
        <p:spPr>
          <a:xfrm>
            <a:off x="448965" y="281175"/>
            <a:ext cx="8246070" cy="61082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Ekonomihantering</a:t>
            </a:r>
            <a:endParaRPr/>
          </a:p>
        </p:txBody>
      </p:sp>
      <p:sp>
        <p:nvSpPr>
          <p:cNvPr id="194" name="Google Shape;194;p5"/>
          <p:cNvSpPr txBox="1">
            <a:spLocks noGrp="1"/>
          </p:cNvSpPr>
          <p:nvPr>
            <p:ph type="body" idx="1"/>
          </p:nvPr>
        </p:nvSpPr>
        <p:spPr>
          <a:xfrm>
            <a:off x="448965" y="1291014"/>
            <a:ext cx="3664622" cy="3059299"/>
          </a:xfrm>
          <a:prstGeom prst="rect">
            <a:avLst/>
          </a:prstGeom>
          <a:noFill/>
          <a:ln>
            <a:noFill/>
          </a:ln>
        </p:spPr>
        <p:txBody>
          <a:bodyPr spcFirstLastPara="1" wrap="square" lIns="91425" tIns="45700" rIns="91425" bIns="45700" anchor="t" anchorCtr="0">
            <a:spAutoFit/>
          </a:bodyPr>
          <a:lstStyle/>
          <a:p>
            <a:pPr marL="342900" lvl="0" indent="-342900" algn="l" rtl="0">
              <a:spcBef>
                <a:spcPts val="0"/>
              </a:spcBef>
              <a:spcAft>
                <a:spcPts val="0"/>
              </a:spcAft>
              <a:buClr>
                <a:schemeClr val="dk1"/>
              </a:buClr>
              <a:buSzPts val="2000"/>
              <a:buChar char="•"/>
            </a:pPr>
            <a:r>
              <a:rPr lang="sv-SE" sz="2000"/>
              <a:t>Seniorlagen i Våmbs IF</a:t>
            </a:r>
            <a:endParaRPr/>
          </a:p>
          <a:p>
            <a:pPr marL="0" lvl="0" indent="0" algn="l" rtl="0">
              <a:spcBef>
                <a:spcPts val="240"/>
              </a:spcBef>
              <a:spcAft>
                <a:spcPts val="0"/>
              </a:spcAft>
              <a:buClr>
                <a:schemeClr val="dk1"/>
              </a:buClr>
              <a:buSzPts val="1200"/>
              <a:buNone/>
            </a:pPr>
            <a:r>
              <a:rPr lang="sv-SE" sz="1200"/>
              <a:t>Vanliga frågor är om barn och ungdomsverksamheten föder seniorverksamheten – så är det inte i Våmbs IF!</a:t>
            </a:r>
            <a:endParaRPr/>
          </a:p>
          <a:p>
            <a:pPr marL="0" lvl="0" indent="0" algn="l" rtl="0">
              <a:spcBef>
                <a:spcPts val="240"/>
              </a:spcBef>
              <a:spcAft>
                <a:spcPts val="0"/>
              </a:spcAft>
              <a:buClr>
                <a:schemeClr val="dk1"/>
              </a:buClr>
              <a:buSzPts val="1200"/>
              <a:buNone/>
            </a:pPr>
            <a:endParaRPr sz="1200"/>
          </a:p>
          <a:p>
            <a:pPr marL="0" lvl="0" indent="0" algn="l" rtl="0">
              <a:spcBef>
                <a:spcPts val="240"/>
              </a:spcBef>
              <a:spcAft>
                <a:spcPts val="0"/>
              </a:spcAft>
              <a:buClr>
                <a:schemeClr val="dk1"/>
              </a:buClr>
              <a:buSzPts val="1200"/>
              <a:buNone/>
            </a:pPr>
            <a:r>
              <a:rPr lang="sv-SE" sz="1200"/>
              <a:t>Det som skiljer är att när man kommer upp i dessa åldrar är det inte längre föräldrar som är tränare utan nu måste vi ta in utbildade ledare ofta utan koppling till föreningen eller spelare. Dessa ledare får då ett mindre arvode/lön.</a:t>
            </a:r>
            <a:endParaRPr/>
          </a:p>
          <a:p>
            <a:pPr marL="0" lvl="0" indent="0" algn="l" rtl="0">
              <a:spcBef>
                <a:spcPts val="240"/>
              </a:spcBef>
              <a:spcAft>
                <a:spcPts val="0"/>
              </a:spcAft>
              <a:buClr>
                <a:schemeClr val="dk1"/>
              </a:buClr>
              <a:buSzPts val="1200"/>
              <a:buNone/>
            </a:pPr>
            <a:r>
              <a:rPr lang="sv-SE" sz="1200"/>
              <a:t>Lagen måste:</a:t>
            </a:r>
            <a:endParaRPr/>
          </a:p>
          <a:p>
            <a:pPr marL="0" lvl="0" indent="0" algn="l" rtl="0">
              <a:spcBef>
                <a:spcPts val="240"/>
              </a:spcBef>
              <a:spcAft>
                <a:spcPts val="0"/>
              </a:spcAft>
              <a:buClr>
                <a:schemeClr val="dk1"/>
              </a:buClr>
              <a:buSzPts val="1200"/>
              <a:buNone/>
            </a:pPr>
            <a:r>
              <a:rPr lang="sv-SE" sz="1200"/>
              <a:t>Precis som övriga lag betala medlems- och träningsavgift och döma i ungdomsmatcher</a:t>
            </a:r>
            <a:endParaRPr/>
          </a:p>
          <a:p>
            <a:pPr marL="0" lvl="0" indent="0" algn="l" rtl="0">
              <a:spcBef>
                <a:spcPts val="240"/>
              </a:spcBef>
              <a:spcAft>
                <a:spcPts val="0"/>
              </a:spcAft>
              <a:buClr>
                <a:schemeClr val="dk1"/>
              </a:buClr>
              <a:buSzPts val="1200"/>
              <a:buNone/>
            </a:pPr>
            <a:r>
              <a:rPr lang="sv-SE" sz="1200"/>
              <a:t>Sälja Grön/vita rabatten</a:t>
            </a:r>
            <a:endParaRPr/>
          </a:p>
          <a:p>
            <a:pPr marL="0" lvl="0" indent="0" algn="l" rtl="0">
              <a:spcBef>
                <a:spcPts val="240"/>
              </a:spcBef>
              <a:spcAft>
                <a:spcPts val="0"/>
              </a:spcAft>
              <a:buClr>
                <a:schemeClr val="dk1"/>
              </a:buClr>
              <a:buSzPts val="1200"/>
              <a:buNone/>
            </a:pPr>
            <a:r>
              <a:rPr lang="sv-SE" sz="1200"/>
              <a:t>Jobbar som värdar under matfestivalen</a:t>
            </a:r>
            <a:endParaRPr/>
          </a:p>
        </p:txBody>
      </p:sp>
      <p:sp>
        <p:nvSpPr>
          <p:cNvPr id="195" name="Google Shape;195;p5"/>
          <p:cNvSpPr txBox="1"/>
          <p:nvPr/>
        </p:nvSpPr>
        <p:spPr>
          <a:xfrm>
            <a:off x="4877410" y="1291014"/>
            <a:ext cx="3664500" cy="35709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sv-SE" sz="2000">
                <a:solidFill>
                  <a:schemeClr val="dk1"/>
                </a:solidFill>
                <a:latin typeface="Calibri"/>
                <a:ea typeface="Calibri"/>
                <a:cs typeface="Calibri"/>
                <a:sym typeface="Calibri"/>
              </a:rPr>
              <a:t>Lagkassor</a:t>
            </a:r>
            <a:endParaRPr/>
          </a:p>
          <a:p>
            <a:pPr marL="0" marR="0" lvl="0" indent="0" algn="l" rtl="0">
              <a:spcBef>
                <a:spcPts val="240"/>
              </a:spcBef>
              <a:spcAft>
                <a:spcPts val="0"/>
              </a:spcAft>
              <a:buClr>
                <a:schemeClr val="dk1"/>
              </a:buClr>
              <a:buSzPts val="1200"/>
              <a:buFont typeface="Arial"/>
              <a:buNone/>
            </a:pPr>
            <a:r>
              <a:rPr lang="sv-SE" sz="1200">
                <a:solidFill>
                  <a:schemeClr val="dk1"/>
                </a:solidFill>
                <a:latin typeface="Calibri"/>
                <a:ea typeface="Calibri"/>
                <a:cs typeface="Calibri"/>
                <a:sym typeface="Calibri"/>
              </a:rPr>
              <a:t>Varje lag har sin egen lagkassa som finns redovisad i föreningens balansräkning.</a:t>
            </a:r>
            <a:endParaRPr/>
          </a:p>
          <a:p>
            <a:pPr marL="0" marR="0" lvl="0" indent="0" algn="l" rtl="0">
              <a:spcBef>
                <a:spcPts val="240"/>
              </a:spcBef>
              <a:spcAft>
                <a:spcPts val="0"/>
              </a:spcAft>
              <a:buClr>
                <a:schemeClr val="dk1"/>
              </a:buClr>
              <a:buSzPts val="1200"/>
              <a:buFont typeface="Arial"/>
              <a:buNone/>
            </a:pPr>
            <a:r>
              <a:rPr lang="sv-SE" sz="1200">
                <a:solidFill>
                  <a:schemeClr val="dk1"/>
                </a:solidFill>
                <a:latin typeface="Calibri"/>
                <a:ea typeface="Calibri"/>
                <a:cs typeface="Calibri"/>
                <a:sym typeface="Calibri"/>
              </a:rPr>
              <a:t>Kapitalet på dessa lagkassor är säkerställda genom att pengarna finns på ett separat konto på banken, dvs blandas inte ihop med föreningens löpande konto.</a:t>
            </a:r>
            <a:endParaRPr/>
          </a:p>
          <a:p>
            <a:pPr marL="0" marR="0" lvl="0" indent="0" algn="l" rtl="0">
              <a:spcBef>
                <a:spcPts val="240"/>
              </a:spcBef>
              <a:spcAft>
                <a:spcPts val="0"/>
              </a:spcAft>
              <a:buClr>
                <a:schemeClr val="dk1"/>
              </a:buClr>
              <a:buSzPts val="1200"/>
              <a:buFont typeface="Arial"/>
              <a:buNone/>
            </a:pPr>
            <a:r>
              <a:rPr lang="sv-SE" sz="1200" b="1">
                <a:solidFill>
                  <a:schemeClr val="dk1"/>
                </a:solidFill>
                <a:latin typeface="Calibri"/>
                <a:ea typeface="Calibri"/>
                <a:cs typeface="Calibri"/>
                <a:sym typeface="Calibri"/>
              </a:rPr>
              <a:t>Aktivitetsbidrag:</a:t>
            </a:r>
            <a:endParaRPr/>
          </a:p>
          <a:p>
            <a:pPr marL="0" marR="0" lvl="0" indent="0" algn="l" rtl="0">
              <a:spcBef>
                <a:spcPts val="240"/>
              </a:spcBef>
              <a:spcAft>
                <a:spcPts val="0"/>
              </a:spcAft>
              <a:buClr>
                <a:schemeClr val="dk1"/>
              </a:buClr>
              <a:buSzPts val="1200"/>
              <a:buFont typeface="Arial"/>
              <a:buNone/>
            </a:pPr>
            <a:r>
              <a:rPr lang="sv-SE" sz="1200">
                <a:solidFill>
                  <a:schemeClr val="dk1"/>
                </a:solidFill>
                <a:latin typeface="Calibri"/>
                <a:ea typeface="Calibri"/>
                <a:cs typeface="Calibri"/>
                <a:sym typeface="Calibri"/>
              </a:rPr>
              <a:t>Alla lag utom de två yngsta knattelagen får årligen ett aktivitetsbidrag.</a:t>
            </a:r>
            <a:endParaRPr/>
          </a:p>
          <a:p>
            <a:pPr marL="0" marR="0" lvl="0" indent="0" algn="l" rtl="0">
              <a:spcBef>
                <a:spcPts val="240"/>
              </a:spcBef>
              <a:spcAft>
                <a:spcPts val="0"/>
              </a:spcAft>
              <a:buClr>
                <a:schemeClr val="dk1"/>
              </a:buClr>
              <a:buSzPts val="1200"/>
              <a:buFont typeface="Arial"/>
              <a:buNone/>
            </a:pPr>
            <a:r>
              <a:rPr lang="sv-SE" sz="1200">
                <a:solidFill>
                  <a:schemeClr val="dk1"/>
                </a:solidFill>
                <a:latin typeface="Calibri"/>
                <a:ea typeface="Calibri"/>
                <a:cs typeface="Calibri"/>
                <a:sym typeface="Calibri"/>
              </a:rPr>
              <a:t>Detta bidrag är baserat på de kostnader för cuper vi ser att varje lag brukar ha, samt lite extra för ex avslutning.</a:t>
            </a:r>
            <a:endParaRPr/>
          </a:p>
          <a:p>
            <a:pPr marL="0" marR="0" lvl="0" indent="0" algn="l" rtl="0">
              <a:spcBef>
                <a:spcPts val="240"/>
              </a:spcBef>
              <a:spcAft>
                <a:spcPts val="0"/>
              </a:spcAft>
              <a:buClr>
                <a:schemeClr val="dk1"/>
              </a:buClr>
              <a:buSzPts val="1200"/>
              <a:buFont typeface="Arial"/>
              <a:buNone/>
            </a:pPr>
            <a:r>
              <a:rPr lang="sv-SE" sz="1200">
                <a:solidFill>
                  <a:schemeClr val="dk1"/>
                </a:solidFill>
                <a:latin typeface="Calibri"/>
                <a:ea typeface="Calibri"/>
                <a:cs typeface="Calibri"/>
                <a:sym typeface="Calibri"/>
              </a:rPr>
              <a:t>Överföring till lagkassor görs vid två tillfällen: hälften i början av mars, resterande efter redovisning av grön/vita rabatten </a:t>
            </a:r>
            <a:endParaRPr/>
          </a:p>
          <a:p>
            <a:pPr marL="0" marR="0" lvl="0" indent="0" algn="l" rtl="0">
              <a:spcBef>
                <a:spcPts val="240"/>
              </a:spcBef>
              <a:spcAft>
                <a:spcPts val="0"/>
              </a:spcAft>
              <a:buClr>
                <a:schemeClr val="dk1"/>
              </a:buClr>
              <a:buSzPts val="1200"/>
              <a:buFont typeface="Arial"/>
              <a:buNone/>
            </a:pPr>
            <a:r>
              <a:rPr lang="sv-SE" sz="1200">
                <a:solidFill>
                  <a:schemeClr val="dk1"/>
                </a:solidFill>
                <a:latin typeface="Calibri"/>
                <a:ea typeface="Calibri"/>
                <a:cs typeface="Calibri"/>
                <a:sym typeface="Calibri"/>
              </a:rPr>
              <a:t>Har laget som mål att ex åka på ett större träningsläger eller ex Gothia cup får laget komplettera sin ekonomi i lagkassan genom egna aktiviteter/försäljning.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6"/>
          <p:cNvSpPr txBox="1">
            <a:spLocks noGrp="1"/>
          </p:cNvSpPr>
          <p:nvPr>
            <p:ph type="title"/>
          </p:nvPr>
        </p:nvSpPr>
        <p:spPr>
          <a:xfrm>
            <a:off x="448965" y="281175"/>
            <a:ext cx="8246070" cy="61082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sv-SE"/>
              <a:t>På gång med anläggningen</a:t>
            </a:r>
            <a:endParaRPr/>
          </a:p>
        </p:txBody>
      </p:sp>
      <p:sp>
        <p:nvSpPr>
          <p:cNvPr id="201" name="Google Shape;201;p6"/>
          <p:cNvSpPr txBox="1">
            <a:spLocks noGrp="1"/>
          </p:cNvSpPr>
          <p:nvPr>
            <p:ph type="body" idx="1"/>
          </p:nvPr>
        </p:nvSpPr>
        <p:spPr>
          <a:xfrm>
            <a:off x="349291" y="1290625"/>
            <a:ext cx="8246100" cy="35121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400"/>
              <a:buChar char="•"/>
            </a:pPr>
            <a:r>
              <a:rPr lang="sv-SE" sz="1400"/>
              <a:t>Med start vecka 12 eller 13 kommer omkl rummen 1-tom 4 att renoveras med målning samt byte av golv, Färgvalet i samråd med Antonio blev Grön/Vit. Toalett omkl 4 kommer bytas. Nya lysrör sätts nu upp i omkl rummen.</a:t>
            </a:r>
            <a:endParaRPr sz="1400"/>
          </a:p>
          <a:p>
            <a:pPr marL="457200" marR="0" lvl="0" indent="0" algn="l" rtl="0">
              <a:lnSpc>
                <a:spcPct val="100000"/>
              </a:lnSpc>
              <a:spcBef>
                <a:spcPts val="0"/>
              </a:spcBef>
              <a:spcAft>
                <a:spcPts val="0"/>
              </a:spcAft>
              <a:buNone/>
            </a:pPr>
            <a:endParaRPr sz="1400"/>
          </a:p>
          <a:p>
            <a:pPr marL="285750" marR="0" lvl="0" indent="-285750" algn="l" rtl="0">
              <a:lnSpc>
                <a:spcPct val="100000"/>
              </a:lnSpc>
              <a:spcBef>
                <a:spcPts val="0"/>
              </a:spcBef>
              <a:spcAft>
                <a:spcPts val="0"/>
              </a:spcAft>
              <a:buClr>
                <a:schemeClr val="dk1"/>
              </a:buClr>
              <a:buSzPts val="1400"/>
              <a:buChar char="•"/>
            </a:pPr>
            <a:r>
              <a:rPr lang="sv-SE" sz="1400"/>
              <a:t>Staketet kommer att repareras runt avbytarbåsen på plan-B.</a:t>
            </a:r>
            <a:endParaRPr sz="1400"/>
          </a:p>
          <a:p>
            <a:pPr marL="457200" marR="0" lvl="0" indent="0" algn="l" rtl="0">
              <a:lnSpc>
                <a:spcPct val="100000"/>
              </a:lnSpc>
              <a:spcBef>
                <a:spcPts val="0"/>
              </a:spcBef>
              <a:spcAft>
                <a:spcPts val="0"/>
              </a:spcAft>
              <a:buNone/>
            </a:pPr>
            <a:endParaRPr sz="1400"/>
          </a:p>
          <a:p>
            <a:pPr marL="285750" marR="0" lvl="0" indent="-285750" algn="l" rtl="0">
              <a:lnSpc>
                <a:spcPct val="100000"/>
              </a:lnSpc>
              <a:spcBef>
                <a:spcPts val="0"/>
              </a:spcBef>
              <a:spcAft>
                <a:spcPts val="0"/>
              </a:spcAft>
              <a:buClr>
                <a:schemeClr val="dk1"/>
              </a:buClr>
              <a:buSzPts val="1400"/>
              <a:buChar char="•"/>
            </a:pPr>
            <a:r>
              <a:rPr lang="sv-SE" sz="1400"/>
              <a:t>Duk kommer att rullas ut innan vi går på A-planen för att påskynda tillväxten av gräset</a:t>
            </a:r>
            <a:endParaRPr sz="1400"/>
          </a:p>
          <a:p>
            <a:pPr marL="457200" marR="0" lvl="0" indent="0" algn="l" rtl="0">
              <a:lnSpc>
                <a:spcPct val="100000"/>
              </a:lnSpc>
              <a:spcBef>
                <a:spcPts val="0"/>
              </a:spcBef>
              <a:spcAft>
                <a:spcPts val="0"/>
              </a:spcAft>
              <a:buNone/>
            </a:pPr>
            <a:endParaRPr sz="1400"/>
          </a:p>
          <a:p>
            <a:pPr marL="285750" marR="0" lvl="0" indent="-285750" algn="l" rtl="0">
              <a:lnSpc>
                <a:spcPct val="100000"/>
              </a:lnSpc>
              <a:spcBef>
                <a:spcPts val="0"/>
              </a:spcBef>
              <a:spcAft>
                <a:spcPts val="0"/>
              </a:spcAft>
              <a:buClr>
                <a:schemeClr val="dk1"/>
              </a:buClr>
              <a:buSzPts val="1400"/>
              <a:buChar char="•"/>
            </a:pPr>
            <a:r>
              <a:rPr lang="sv-SE" sz="1400"/>
              <a:t>Avbytarbåsen på A-planen kommer att lagas.</a:t>
            </a:r>
            <a:endParaRPr sz="1400"/>
          </a:p>
          <a:p>
            <a:pPr marL="457200" marR="0" lvl="0" indent="0" algn="l" rtl="0">
              <a:lnSpc>
                <a:spcPct val="100000"/>
              </a:lnSpc>
              <a:spcBef>
                <a:spcPts val="0"/>
              </a:spcBef>
              <a:spcAft>
                <a:spcPts val="0"/>
              </a:spcAft>
              <a:buNone/>
            </a:pPr>
            <a:endParaRPr sz="1400"/>
          </a:p>
          <a:p>
            <a:pPr marL="285750" marR="0" lvl="0" indent="-285750" algn="l" rtl="0">
              <a:lnSpc>
                <a:spcPct val="100000"/>
              </a:lnSpc>
              <a:spcBef>
                <a:spcPts val="0"/>
              </a:spcBef>
              <a:spcAft>
                <a:spcPts val="0"/>
              </a:spcAft>
              <a:buClr>
                <a:schemeClr val="dk1"/>
              </a:buClr>
              <a:buSzPts val="1400"/>
              <a:buChar char="•"/>
            </a:pPr>
            <a:r>
              <a:rPr lang="sv-SE" sz="1400"/>
              <a:t>”Knatteskåpen” kommer att uppdateras inför säsongen.</a:t>
            </a:r>
            <a:endParaRPr sz="1400"/>
          </a:p>
          <a:p>
            <a:pPr marL="457200" marR="0" lvl="0" indent="0" algn="l" rtl="0">
              <a:lnSpc>
                <a:spcPct val="100000"/>
              </a:lnSpc>
              <a:spcBef>
                <a:spcPts val="0"/>
              </a:spcBef>
              <a:spcAft>
                <a:spcPts val="0"/>
              </a:spcAft>
              <a:buNone/>
            </a:pPr>
            <a:endParaRPr sz="1400"/>
          </a:p>
          <a:p>
            <a:pPr marL="285750" marR="0" lvl="0" indent="-285750" algn="l" rtl="0">
              <a:lnSpc>
                <a:spcPct val="100000"/>
              </a:lnSpc>
              <a:spcBef>
                <a:spcPts val="0"/>
              </a:spcBef>
              <a:spcAft>
                <a:spcPts val="0"/>
              </a:spcAft>
              <a:buClr>
                <a:schemeClr val="dk1"/>
              </a:buClr>
              <a:buSzPts val="1400"/>
              <a:buChar char="•"/>
            </a:pPr>
            <a:r>
              <a:rPr lang="sv-SE" sz="1400"/>
              <a:t>Förrådet på Södermalm kommer kompletteras.</a:t>
            </a:r>
            <a:endParaRPr sz="1400"/>
          </a:p>
          <a:p>
            <a:pPr marL="457200" marR="0" lvl="0" indent="0" algn="l" rtl="0">
              <a:lnSpc>
                <a:spcPct val="100000"/>
              </a:lnSpc>
              <a:spcBef>
                <a:spcPts val="0"/>
              </a:spcBef>
              <a:spcAft>
                <a:spcPts val="0"/>
              </a:spcAft>
              <a:buNone/>
            </a:pPr>
            <a:endParaRPr sz="1400"/>
          </a:p>
          <a:p>
            <a:pPr marL="285750" marR="0" lvl="0" indent="-285750" algn="l" rtl="0">
              <a:lnSpc>
                <a:spcPct val="100000"/>
              </a:lnSpc>
              <a:spcBef>
                <a:spcPts val="0"/>
              </a:spcBef>
              <a:spcAft>
                <a:spcPts val="0"/>
              </a:spcAft>
              <a:buClr>
                <a:schemeClr val="dk1"/>
              </a:buClr>
              <a:buSzPts val="1400"/>
              <a:buChar char="•"/>
            </a:pPr>
            <a:r>
              <a:rPr lang="sv-SE" sz="1400"/>
              <a:t>Fortsatt arbete med klubbstugan för att skapa mer klubbkänsla och ordning och reda.</a:t>
            </a:r>
            <a:endParaRPr sz="1400"/>
          </a:p>
          <a:p>
            <a:pPr marL="457200" marR="0" lvl="0" indent="0" algn="l" rtl="0">
              <a:lnSpc>
                <a:spcPct val="100000"/>
              </a:lnSpc>
              <a:spcBef>
                <a:spcPts val="0"/>
              </a:spcBef>
              <a:spcAft>
                <a:spcPts val="0"/>
              </a:spcAft>
              <a:buNone/>
            </a:pPr>
            <a:endParaRPr sz="1400"/>
          </a:p>
          <a:p>
            <a:pPr marL="0" lvl="0" indent="0" algn="l" rtl="0">
              <a:spcBef>
                <a:spcPts val="280"/>
              </a:spcBef>
              <a:spcAft>
                <a:spcPts val="0"/>
              </a:spcAft>
              <a:buClr>
                <a:schemeClr val="dk1"/>
              </a:buClr>
              <a:buSzPts val="1400"/>
              <a:buNone/>
            </a:pPr>
            <a:endParaRPr sz="1400">
              <a:solidFill>
                <a:srgbClr val="FF0000"/>
              </a:solidFill>
              <a:latin typeface="Calibri"/>
              <a:ea typeface="Calibri"/>
              <a:cs typeface="Calibri"/>
              <a:sym typeface="Calibri"/>
            </a:endParaRPr>
          </a:p>
          <a:p>
            <a:pPr marL="342900" lvl="0" indent="-190500" algn="l" rtl="0">
              <a:spcBef>
                <a:spcPts val="480"/>
              </a:spcBef>
              <a:spcAft>
                <a:spcPts val="0"/>
              </a:spcAft>
              <a:buClr>
                <a:schemeClr val="dk1"/>
              </a:buClr>
              <a:buSzPts val="2400"/>
              <a:buNone/>
            </a:pP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txBox="1">
            <a:spLocks noGrp="1"/>
          </p:cNvSpPr>
          <p:nvPr>
            <p:ph type="title"/>
          </p:nvPr>
        </p:nvSpPr>
        <p:spPr>
          <a:xfrm>
            <a:off x="601670" y="281175"/>
            <a:ext cx="7940660" cy="7635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alibri"/>
              <a:buNone/>
            </a:pPr>
            <a:r>
              <a:rPr lang="sv-SE" sz="3200"/>
              <a:t>Gröna tråden </a:t>
            </a:r>
            <a:br>
              <a:rPr lang="sv-SE" sz="3200"/>
            </a:br>
            <a:r>
              <a:rPr lang="sv-SE" sz="2400"/>
              <a:t>Regler och riktlinjer  för Våmbs IF fotbollsutveckling</a:t>
            </a:r>
            <a:br>
              <a:rPr lang="sv-SE" sz="3200"/>
            </a:br>
            <a:endParaRPr sz="3200"/>
          </a:p>
        </p:txBody>
      </p:sp>
      <p:sp>
        <p:nvSpPr>
          <p:cNvPr id="207" name="Google Shape;207;p7"/>
          <p:cNvSpPr txBox="1"/>
          <p:nvPr/>
        </p:nvSpPr>
        <p:spPr>
          <a:xfrm>
            <a:off x="296260" y="1250126"/>
            <a:ext cx="7749779" cy="36779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sv-SE" sz="1400">
                <a:solidFill>
                  <a:schemeClr val="dk1"/>
                </a:solidFill>
                <a:latin typeface="Calibri"/>
                <a:ea typeface="Calibri"/>
                <a:cs typeface="Calibri"/>
                <a:sym typeface="Calibri"/>
              </a:rPr>
              <a:t>Våmbs IFs verksamhet kännetecknas av ett sportsligt såväl som socialt ansvarstagande, där fotbollen står i centrum. Vi sätter människan före resultaten och stänger inte ute någon som ställer upp på klubbens ideal och riktlinjer. </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sv-SE" sz="1400">
                <a:solidFill>
                  <a:schemeClr val="dk1"/>
                </a:solidFill>
                <a:latin typeface="Calibri"/>
                <a:ea typeface="Calibri"/>
                <a:cs typeface="Calibri"/>
                <a:sym typeface="Calibri"/>
              </a:rPr>
              <a:t>Våmbs IF har skrivit på samsynsavtalet vilket betyder att vi anser att vi inte ska vara ”konkurrerande” mot andra säsongsidrotter utan se dubbelidrottande som en naturlig del i ungdomars (10-15 år) utveckling. </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sv-SE" sz="1400">
                <a:solidFill>
                  <a:schemeClr val="dk1"/>
                </a:solidFill>
                <a:latin typeface="Calibri"/>
                <a:ea typeface="Calibri"/>
                <a:cs typeface="Calibri"/>
                <a:sym typeface="Calibri"/>
              </a:rPr>
              <a:t>Våmbs IF har en spelarutbildningsplan för barn och ungdomar</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sv-SE" sz="1400">
                <a:solidFill>
                  <a:schemeClr val="dk1"/>
                </a:solidFill>
                <a:latin typeface="Calibri"/>
                <a:ea typeface="Calibri"/>
                <a:cs typeface="Calibri"/>
                <a:sym typeface="Calibri"/>
              </a:rPr>
              <a:t>Alla ledare i Våmbs IF måste uppvisa ett utdrag ur belastningsregistret</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sv-SE" sz="1400">
                <a:solidFill>
                  <a:schemeClr val="dk1"/>
                </a:solidFill>
                <a:latin typeface="Calibri"/>
                <a:ea typeface="Calibri"/>
                <a:cs typeface="Calibri"/>
                <a:sym typeface="Calibri"/>
              </a:rPr>
              <a:t>För nya tränare finns ett introduktionsmaterial samt flera vidareutbildningar, både internt och externt</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sv-SE" sz="1400">
                <a:solidFill>
                  <a:schemeClr val="dk1"/>
                </a:solidFill>
                <a:latin typeface="Calibri"/>
                <a:ea typeface="Calibri"/>
                <a:cs typeface="Calibri"/>
                <a:sym typeface="Calibri"/>
              </a:rPr>
              <a:t>Föreningen rekommenderar att alla tränare går Fotbollsförbundets grundutbildning (</a:t>
            </a:r>
            <a:r>
              <a:rPr lang="sv-SE" sz="1400" b="0" i="0">
                <a:solidFill>
                  <a:srgbClr val="222222"/>
                </a:solidFill>
                <a:latin typeface="Arial"/>
                <a:ea typeface="Arial"/>
                <a:cs typeface="Arial"/>
                <a:sym typeface="Arial"/>
              </a:rPr>
              <a:t>SvFF D</a:t>
            </a:r>
            <a:r>
              <a:rPr lang="sv-SE" sz="14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1456</Words>
  <Application>Microsoft Office PowerPoint</Application>
  <PresentationFormat>Bildspel på skärmen (16:9)</PresentationFormat>
  <Paragraphs>193</Paragraphs>
  <Slides>17</Slides>
  <Notes>17</Notes>
  <HiddenSlides>2</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Noto Sans Symbols</vt:lpstr>
      <vt:lpstr>Office Theme</vt:lpstr>
      <vt:lpstr>Föräldramöte 2025 Våmbs IF</vt:lpstr>
      <vt:lpstr>Våmbs IF</vt:lpstr>
      <vt:lpstr>Målbild 2027 enligt verksamhetsplanen</vt:lpstr>
      <vt:lpstr>Ny organisation från 2025</vt:lpstr>
      <vt:lpstr>Ekonomi</vt:lpstr>
      <vt:lpstr>Klubbförsäljning</vt:lpstr>
      <vt:lpstr>Ekonomihantering</vt:lpstr>
      <vt:lpstr>På gång med anläggningen</vt:lpstr>
      <vt:lpstr>Gröna tråden  Regler och riktlinjer  för Våmbs IF fotbollsutveckling </vt:lpstr>
      <vt:lpstr>Förälder i Våmbs IF</vt:lpstr>
      <vt:lpstr>Förälder i Våmbs IF</vt:lpstr>
      <vt:lpstr>Arbetsbemanning 2025</vt:lpstr>
      <vt:lpstr>Kommunikationskanaler</vt:lpstr>
      <vt:lpstr>Viktiga datum</vt:lpstr>
      <vt:lpstr>Frågor eller synpunkter</vt:lpstr>
      <vt:lpstr>Förslag lagorganisation Våmbs IF </vt:lpstr>
      <vt:lpstr>Förslag lagorganisation Våmbs IF Timmarna gäller för lag som tränar tre gånger/vecka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Noona Grönlund</cp:lastModifiedBy>
  <cp:revision>1</cp:revision>
  <dcterms:created xsi:type="dcterms:W3CDTF">2017-07-17T12:09:00Z</dcterms:created>
  <dcterms:modified xsi:type="dcterms:W3CDTF">2025-03-12T19:20:11Z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036b8ab-aa19-4aaf-ade5-e13533bd462a_Enabled">
    <vt:lpwstr>true</vt:lpwstr>
  </property>
  <property fmtid="{D5CDD505-2E9C-101B-9397-08002B2CF9AE}" pid="3" name="MSIP_Label_8036b8ab-aa19-4aaf-ade5-e13533bd462a_SetDate">
    <vt:lpwstr>2023-03-12T18:41:34Z</vt:lpwstr>
  </property>
  <property fmtid="{D5CDD505-2E9C-101B-9397-08002B2CF9AE}" pid="4" name="MSIP_Label_8036b8ab-aa19-4aaf-ade5-e13533bd462a_Method">
    <vt:lpwstr>Standard</vt:lpwstr>
  </property>
  <property fmtid="{D5CDD505-2E9C-101B-9397-08002B2CF9AE}" pid="5" name="MSIP_Label_8036b8ab-aa19-4aaf-ade5-e13533bd462a_Name">
    <vt:lpwstr>Internal</vt:lpwstr>
  </property>
  <property fmtid="{D5CDD505-2E9C-101B-9397-08002B2CF9AE}" pid="6" name="MSIP_Label_8036b8ab-aa19-4aaf-ade5-e13533bd462a_SiteId">
    <vt:lpwstr>c3549632-51ee-40fe-b6ae-a69f3a6cc157</vt:lpwstr>
  </property>
  <property fmtid="{D5CDD505-2E9C-101B-9397-08002B2CF9AE}" pid="7" name="MSIP_Label_8036b8ab-aa19-4aaf-ade5-e13533bd462a_ActionId">
    <vt:lpwstr>58f3d6ad-8c30-4820-8a97-9bee309a6bd1</vt:lpwstr>
  </property>
  <property fmtid="{D5CDD505-2E9C-101B-9397-08002B2CF9AE}" pid="8" name="MSIP_Label_8036b8ab-aa19-4aaf-ade5-e13533bd462a_ContentBits">
    <vt:lpwstr>2</vt:lpwstr>
  </property>
</Properties>
</file>