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9" r:id="rId4"/>
    <p:sldId id="299" r:id="rId5"/>
    <p:sldId id="293" r:id="rId6"/>
    <p:sldId id="300" r:id="rId7"/>
    <p:sldId id="269" r:id="rId8"/>
    <p:sldId id="298" r:id="rId9"/>
    <p:sldId id="263" r:id="rId10"/>
    <p:sldId id="287" r:id="rId11"/>
    <p:sldId id="297" r:id="rId12"/>
    <p:sldId id="294" r:id="rId13"/>
    <p:sldId id="301" r:id="rId14"/>
    <p:sldId id="30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BCAD1E-1AC7-4055-9D1C-E198C02AE5AA}"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856862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BCAD1E-1AC7-4055-9D1C-E198C02AE5AA}"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61944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BCAD1E-1AC7-4055-9D1C-E198C02AE5AA}"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66202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BCAD1E-1AC7-4055-9D1C-E198C02AE5AA}"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36565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BCAD1E-1AC7-4055-9D1C-E198C02AE5AA}"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261205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BCAD1E-1AC7-4055-9D1C-E198C02AE5AA}"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3539584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BCAD1E-1AC7-4055-9D1C-E198C02AE5AA}" type="datetimeFigureOut">
              <a:rPr lang="en-GB" smtClean="0"/>
              <a:t>23/03/2021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850970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BCAD1E-1AC7-4055-9D1C-E198C02AE5AA}" type="datetimeFigureOut">
              <a:rPr lang="en-GB" smtClean="0"/>
              <a:t>23/03/2021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2604036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CAD1E-1AC7-4055-9D1C-E198C02AE5AA}" type="datetimeFigureOut">
              <a:rPr lang="en-GB" smtClean="0"/>
              <a:t>23/03/2021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177934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BCAD1E-1AC7-4055-9D1C-E198C02AE5AA}"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71212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BCAD1E-1AC7-4055-9D1C-E198C02AE5AA}"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258465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CAD1E-1AC7-4055-9D1C-E198C02AE5AA}" type="datetimeFigureOut">
              <a:rPr lang="en-GB" smtClean="0"/>
              <a:t>23/03/2021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5C78C-8CCE-4756-A0A4-73DB801852EC}" type="slidenum">
              <a:rPr lang="en-GB" smtClean="0"/>
              <a:t>‹#›</a:t>
            </a:fld>
            <a:endParaRPr lang="en-GB"/>
          </a:p>
        </p:txBody>
      </p:sp>
    </p:spTree>
    <p:extLst>
      <p:ext uri="{BB962C8B-B14F-4D97-AF65-F5344CB8AC3E}">
        <p14:creationId xmlns:p14="http://schemas.microsoft.com/office/powerpoint/2010/main" val="2210474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olisen.se/tjanster-tillstand/belastningsregistret/ovrigt-arbete-och-kontakt-med-bar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vastgotafotboll.org/utbildning/anmalan-on-line/?scr=course&amp;fktype=1&amp;fktype=2&amp;fiid=60&amp;fkkid=1&amp;ffid=21&amp;sorting=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ohannalastberg@gmail.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kansliet@vambsif.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079538"/>
            <a:ext cx="7467600" cy="2325170"/>
          </a:xfrm>
        </p:spPr>
        <p:txBody>
          <a:bodyPr anchor="ctr">
            <a:normAutofit/>
          </a:bodyPr>
          <a:lstStyle/>
          <a:p>
            <a:r>
              <a:rPr lang="sv-SE" sz="5400"/>
              <a:t>Mars 2021</a:t>
            </a:r>
            <a:endParaRPr lang="en-GB" sz="5400"/>
          </a:p>
        </p:txBody>
      </p:sp>
      <p:sp>
        <p:nvSpPr>
          <p:cNvPr id="3" name="Subtitle 2"/>
          <p:cNvSpPr>
            <a:spLocks noGrp="1"/>
          </p:cNvSpPr>
          <p:nvPr>
            <p:ph type="subTitle" idx="1"/>
          </p:nvPr>
        </p:nvSpPr>
        <p:spPr>
          <a:xfrm>
            <a:off x="2362200" y="5376672"/>
            <a:ext cx="7467600" cy="564199"/>
          </a:xfrm>
        </p:spPr>
        <p:txBody>
          <a:bodyPr anchor="ctr">
            <a:normAutofit/>
          </a:bodyPr>
          <a:lstStyle/>
          <a:p>
            <a:r>
              <a:rPr lang="sv-SE" sz="2200"/>
              <a:t>Ledarmöte</a:t>
            </a:r>
            <a:endParaRPr lang="en-GB" sz="2200"/>
          </a:p>
        </p:txBody>
      </p:sp>
      <p:sp>
        <p:nvSpPr>
          <p:cNvPr id="9" name="Rectangle 8">
            <a:extLst>
              <a:ext uri="{FF2B5EF4-FFF2-40B4-BE49-F238E27FC236}">
                <a16:creationId xmlns:a16="http://schemas.microsoft.com/office/drawing/2014/main" id="{92EA0DEB-983C-4A94-9B9A-51E32098C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03120" cy="6858000"/>
          </a:xfrm>
          <a:prstGeom prst="rect">
            <a:avLst/>
          </a:prstGeom>
          <a:solidFill>
            <a:srgbClr val="237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E197AD2-3004-4188-A389-E9EAC108A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917129"/>
            <a:ext cx="1920240" cy="1920240"/>
          </a:xfrm>
          <a:prstGeom prst="ellipse">
            <a:avLst/>
          </a:prstGeom>
          <a:solidFill>
            <a:srgbClr val="FFFFFF"/>
          </a:solidFill>
          <a:ln w="19050">
            <a:solidFill>
              <a:srgbClr val="2379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print">
            <a:alphaModFix/>
            <a:extLst>
              <a:ext uri="{28A0092B-C50C-407E-A947-70E740481C1C}">
                <a14:useLocalDpi xmlns:a14="http://schemas.microsoft.com/office/drawing/2010/main" val="0"/>
              </a:ext>
            </a:extLst>
          </a:blip>
          <a:srcRect r="1" b="1"/>
          <a:stretch/>
        </p:blipFill>
        <p:spPr>
          <a:xfrm>
            <a:off x="5229361" y="1010610"/>
            <a:ext cx="1733278" cy="173327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3" name="Rectangle 12">
            <a:extLst>
              <a:ext uri="{FF2B5EF4-FFF2-40B4-BE49-F238E27FC236}">
                <a16:creationId xmlns:a16="http://schemas.microsoft.com/office/drawing/2014/main" id="{A82D0C51-DE81-4DC1-8D2D-1A3EE14E6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37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69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Träningstider Claesborg/Södermalm</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096" y="70482"/>
            <a:ext cx="1392796" cy="1392796"/>
          </a:xfrm>
          <a:prstGeom prst="rect">
            <a:avLst/>
          </a:prstGeom>
        </p:spPr>
      </p:pic>
      <p:pic>
        <p:nvPicPr>
          <p:cNvPr id="5" name="Content Placeholder 4">
            <a:extLst>
              <a:ext uri="{FF2B5EF4-FFF2-40B4-BE49-F238E27FC236}">
                <a16:creationId xmlns:a16="http://schemas.microsoft.com/office/drawing/2014/main" id="{4B84A772-CC2F-4F53-A1F1-1339A48681E4}"/>
              </a:ext>
            </a:extLst>
          </p:cNvPr>
          <p:cNvPicPr>
            <a:picLocks noGrp="1" noChangeAspect="1"/>
          </p:cNvPicPr>
          <p:nvPr>
            <p:ph idx="1"/>
          </p:nvPr>
        </p:nvPicPr>
        <p:blipFill>
          <a:blip r:embed="rId3"/>
          <a:stretch>
            <a:fillRect/>
          </a:stretch>
        </p:blipFill>
        <p:spPr>
          <a:xfrm>
            <a:off x="323850" y="1690688"/>
            <a:ext cx="11278486" cy="4622844"/>
          </a:xfrm>
          <a:prstGeom prst="rect">
            <a:avLst/>
          </a:prstGeom>
        </p:spPr>
      </p:pic>
    </p:spTree>
    <p:extLst>
      <p:ext uri="{BB962C8B-B14F-4D97-AF65-F5344CB8AC3E}">
        <p14:creationId xmlns:p14="http://schemas.microsoft.com/office/powerpoint/2010/main" val="1813280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Reglar och förordningar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70702756"/>
              </p:ext>
            </p:extLst>
          </p:nvPr>
        </p:nvGraphicFramePr>
        <p:xfrm>
          <a:off x="209550" y="1558212"/>
          <a:ext cx="11584344" cy="5034464"/>
        </p:xfrm>
        <a:graphic>
          <a:graphicData uri="http://schemas.openxmlformats.org/drawingml/2006/table">
            <a:tbl>
              <a:tblPr/>
              <a:tblGrid>
                <a:gridCol w="11584344">
                  <a:extLst>
                    <a:ext uri="{9D8B030D-6E8A-4147-A177-3AD203B41FA5}">
                      <a16:colId xmlns:a16="http://schemas.microsoft.com/office/drawing/2014/main" val="20000"/>
                    </a:ext>
                  </a:extLst>
                </a:gridCol>
              </a:tblGrid>
              <a:tr h="382555">
                <a:tc>
                  <a:txBody>
                    <a:bodyPr/>
                    <a:lstStyle/>
                    <a:p>
                      <a:pPr algn="l" fontAlgn="b"/>
                      <a:r>
                        <a:rPr lang="sv-SE" sz="1600" b="0" i="0" u="none" strike="noStrike">
                          <a:effectLst/>
                          <a:latin typeface="Arial" panose="020B0604020202020204" pitchFamily="34" charset="0"/>
                        </a:rPr>
                        <a:t>1. Kolla noga vilket omklädningsrum som skall användas</a:t>
                      </a:r>
                    </a:p>
                  </a:txBody>
                  <a:tcPr marL="5826" marR="5826" marT="5826" marB="0" anchor="b">
                    <a:lnL>
                      <a:noFill/>
                    </a:lnL>
                    <a:lnR>
                      <a:noFill/>
                    </a:lnR>
                    <a:lnT>
                      <a:noFill/>
                    </a:lnT>
                    <a:lnB>
                      <a:noFill/>
                    </a:lnB>
                  </a:tcPr>
                </a:tc>
                <a:extLst>
                  <a:ext uri="{0D108BD9-81ED-4DB2-BD59-A6C34878D82A}">
                    <a16:rowId xmlns:a16="http://schemas.microsoft.com/office/drawing/2014/main" val="10000"/>
                  </a:ext>
                </a:extLst>
              </a:tr>
              <a:tr h="382555">
                <a:tc>
                  <a:txBody>
                    <a:bodyPr/>
                    <a:lstStyle/>
                    <a:p>
                      <a:pPr algn="l" fontAlgn="b"/>
                      <a:r>
                        <a:rPr lang="sv-SE" sz="1600" b="0" i="0" u="none" strike="noStrike">
                          <a:effectLst/>
                          <a:latin typeface="Arial" panose="020B0604020202020204" pitchFamily="34" charset="0"/>
                        </a:rPr>
                        <a:t>2. Om ni inte skall nyttja er träningstid vid tillfälle, sätt upp den på "ledig tid" i klubbhuset så att annat lag kan använda tiden! Meddela Per så vi slipper kostnaden</a:t>
                      </a:r>
                    </a:p>
                  </a:txBody>
                  <a:tcPr marL="5826" marR="5826" marT="5826" marB="0" anchor="b">
                    <a:lnL>
                      <a:noFill/>
                    </a:lnL>
                    <a:lnR>
                      <a:noFill/>
                    </a:lnR>
                    <a:lnT>
                      <a:noFill/>
                    </a:lnT>
                    <a:lnB>
                      <a:noFill/>
                    </a:lnB>
                  </a:tcPr>
                </a:tc>
                <a:extLst>
                  <a:ext uri="{0D108BD9-81ED-4DB2-BD59-A6C34878D82A}">
                    <a16:rowId xmlns:a16="http://schemas.microsoft.com/office/drawing/2014/main" val="10001"/>
                  </a:ext>
                </a:extLst>
              </a:tr>
              <a:tr h="382555">
                <a:tc>
                  <a:txBody>
                    <a:bodyPr/>
                    <a:lstStyle/>
                    <a:p>
                      <a:pPr algn="l" fontAlgn="b"/>
                      <a:r>
                        <a:rPr lang="sv-SE" sz="1600" b="0" i="0" u="none" strike="noStrike">
                          <a:effectLst/>
                          <a:latin typeface="Arial" panose="020B0604020202020204" pitchFamily="34" charset="0"/>
                        </a:rPr>
                        <a:t>3. På hösten (i september) så skall de lag som har sen tid släppas på Claesborg kl. 18:30</a:t>
                      </a:r>
                    </a:p>
                  </a:txBody>
                  <a:tcPr marL="5826" marR="5826" marT="5826" marB="0" anchor="b">
                    <a:lnL>
                      <a:noFill/>
                    </a:lnL>
                    <a:lnR>
                      <a:noFill/>
                    </a:lnR>
                    <a:lnT>
                      <a:noFill/>
                    </a:lnT>
                    <a:lnB>
                      <a:noFill/>
                    </a:lnB>
                  </a:tcPr>
                </a:tc>
                <a:extLst>
                  <a:ext uri="{0D108BD9-81ED-4DB2-BD59-A6C34878D82A}">
                    <a16:rowId xmlns:a16="http://schemas.microsoft.com/office/drawing/2014/main" val="10002"/>
                  </a:ext>
                </a:extLst>
              </a:tr>
              <a:tr h="382555">
                <a:tc>
                  <a:txBody>
                    <a:bodyPr/>
                    <a:lstStyle/>
                    <a:p>
                      <a:pPr algn="l" fontAlgn="b"/>
                      <a:r>
                        <a:rPr lang="sv-SE" sz="1600" b="0" i="0" u="none" strike="noStrike">
                          <a:effectLst/>
                          <a:latin typeface="Arial" panose="020B0604020202020204" pitchFamily="34" charset="0"/>
                        </a:rPr>
                        <a:t>4. Ni kan boka C-Plan (den lilla ytan nere vid klubbstugan när den är ledig), kontakta Per </a:t>
                      </a:r>
                    </a:p>
                  </a:txBody>
                  <a:tcPr marL="5826" marR="5826" marT="5826" marB="0" anchor="b">
                    <a:lnL>
                      <a:noFill/>
                    </a:lnL>
                    <a:lnR>
                      <a:noFill/>
                    </a:lnR>
                    <a:lnT>
                      <a:noFill/>
                    </a:lnT>
                    <a:lnB>
                      <a:noFill/>
                    </a:lnB>
                  </a:tcPr>
                </a:tc>
                <a:extLst>
                  <a:ext uri="{0D108BD9-81ED-4DB2-BD59-A6C34878D82A}">
                    <a16:rowId xmlns:a16="http://schemas.microsoft.com/office/drawing/2014/main" val="10003"/>
                  </a:ext>
                </a:extLst>
              </a:tr>
              <a:tr h="382555">
                <a:tc>
                  <a:txBody>
                    <a:bodyPr/>
                    <a:lstStyle/>
                    <a:p>
                      <a:pPr algn="l" fontAlgn="b"/>
                      <a:r>
                        <a:rPr lang="sv-SE" sz="1600" b="0" i="0" u="none" strike="noStrike" dirty="0">
                          <a:effectLst/>
                          <a:latin typeface="Arial" panose="020B0604020202020204" pitchFamily="34" charset="0"/>
                        </a:rPr>
                        <a:t>5. Vid match på planen i anslutning till träning kan man få flytta träningen för att ge plats för </a:t>
                      </a:r>
                      <a:r>
                        <a:rPr lang="sv-SE" sz="1600" b="0" i="0" u="none" strike="noStrike" dirty="0" err="1">
                          <a:effectLst/>
                          <a:latin typeface="Arial" panose="020B0604020202020204" pitchFamily="34" charset="0"/>
                        </a:rPr>
                        <a:t>uppvärming</a:t>
                      </a:r>
                      <a:r>
                        <a:rPr lang="sv-SE" sz="1600" b="0" i="0" u="none" strike="noStrike" dirty="0">
                          <a:effectLst/>
                          <a:latin typeface="Arial" panose="020B0604020202020204" pitchFamily="34" charset="0"/>
                        </a:rPr>
                        <a:t> av lagen, </a:t>
                      </a:r>
                      <a:r>
                        <a:rPr lang="sv-SE" sz="1600" b="0" i="0" u="none" strike="noStrike" dirty="0" err="1">
                          <a:effectLst/>
                          <a:latin typeface="Arial" panose="020B0604020202020204" pitchFamily="34" charset="0"/>
                        </a:rPr>
                        <a:t>komunikation</a:t>
                      </a:r>
                      <a:r>
                        <a:rPr lang="sv-SE" sz="1600" b="0" i="0" u="none" strike="noStrike" dirty="0">
                          <a:effectLst/>
                          <a:latin typeface="Arial" panose="020B0604020202020204" pitchFamily="34" charset="0"/>
                        </a:rPr>
                        <a:t> mellan tränare är lämplig, </a:t>
                      </a:r>
                      <a:r>
                        <a:rPr lang="sv-SE" sz="1600" b="0" i="0" u="none" strike="noStrike" dirty="0" err="1">
                          <a:effectLst/>
                          <a:latin typeface="Arial" panose="020B0604020202020204" pitchFamily="34" charset="0"/>
                        </a:rPr>
                        <a:t>ev</a:t>
                      </a:r>
                      <a:r>
                        <a:rPr lang="sv-SE" sz="1600" b="0" i="0" u="none" strike="noStrike" dirty="0">
                          <a:effectLst/>
                          <a:latin typeface="Arial" panose="020B0604020202020204" pitchFamily="34" charset="0"/>
                        </a:rPr>
                        <a:t> flytta sista delen av träningen till annan yta</a:t>
                      </a:r>
                    </a:p>
                  </a:txBody>
                  <a:tcPr marL="5826" marR="5826" marT="5826" marB="0" anchor="b">
                    <a:lnL>
                      <a:noFill/>
                    </a:lnL>
                    <a:lnR>
                      <a:noFill/>
                    </a:lnR>
                    <a:lnT>
                      <a:noFill/>
                    </a:lnT>
                    <a:lnB>
                      <a:noFill/>
                    </a:lnB>
                  </a:tcPr>
                </a:tc>
                <a:extLst>
                  <a:ext uri="{0D108BD9-81ED-4DB2-BD59-A6C34878D82A}">
                    <a16:rowId xmlns:a16="http://schemas.microsoft.com/office/drawing/2014/main" val="10004"/>
                  </a:ext>
                </a:extLst>
              </a:tr>
              <a:tr h="382555">
                <a:tc>
                  <a:txBody>
                    <a:bodyPr/>
                    <a:lstStyle/>
                    <a:p>
                      <a:pPr algn="l" fontAlgn="b"/>
                      <a:r>
                        <a:rPr lang="sv-SE" sz="1600" b="0" i="0" u="none" strike="noStrike" dirty="0">
                          <a:effectLst/>
                          <a:latin typeface="Arial" panose="020B0604020202020204" pitchFamily="34" charset="0"/>
                        </a:rPr>
                        <a:t>.</a:t>
                      </a:r>
                    </a:p>
                  </a:txBody>
                  <a:tcPr marL="5826" marR="5826" marT="5826" marB="0" anchor="b">
                    <a:lnL>
                      <a:noFill/>
                    </a:lnL>
                    <a:lnR>
                      <a:noFill/>
                    </a:lnR>
                    <a:lnT>
                      <a:noFill/>
                    </a:lnT>
                    <a:lnB>
                      <a:noFill/>
                    </a:lnB>
                  </a:tcPr>
                </a:tc>
                <a:extLst>
                  <a:ext uri="{0D108BD9-81ED-4DB2-BD59-A6C34878D82A}">
                    <a16:rowId xmlns:a16="http://schemas.microsoft.com/office/drawing/2014/main" val="10005"/>
                  </a:ext>
                </a:extLst>
              </a:tr>
              <a:tr h="382555">
                <a:tc>
                  <a:txBody>
                    <a:bodyPr/>
                    <a:lstStyle/>
                    <a:p>
                      <a:pPr algn="l" fontAlgn="b"/>
                      <a:r>
                        <a:rPr lang="sv-SE" sz="1600" b="0" i="0" u="none" strike="noStrike">
                          <a:effectLst/>
                          <a:latin typeface="Arial" panose="020B0604020202020204" pitchFamily="34" charset="0"/>
                        </a:rPr>
                        <a:t>6. Vissa matcher kan/kommer att krocka med träningar, därför kommer vissa träningar få flyttas till annan yta eller planering av annat upplägg ske.</a:t>
                      </a:r>
                    </a:p>
                  </a:txBody>
                  <a:tcPr marL="5826" marR="5826" marT="5826" marB="0" anchor="b">
                    <a:lnL>
                      <a:noFill/>
                    </a:lnL>
                    <a:lnR>
                      <a:noFill/>
                    </a:lnR>
                    <a:lnT>
                      <a:noFill/>
                    </a:lnT>
                    <a:lnB>
                      <a:noFill/>
                    </a:lnB>
                  </a:tcPr>
                </a:tc>
                <a:extLst>
                  <a:ext uri="{0D108BD9-81ED-4DB2-BD59-A6C34878D82A}">
                    <a16:rowId xmlns:a16="http://schemas.microsoft.com/office/drawing/2014/main" val="10006"/>
                  </a:ext>
                </a:extLst>
              </a:tr>
              <a:tr h="382555">
                <a:tc>
                  <a:txBody>
                    <a:bodyPr/>
                    <a:lstStyle/>
                    <a:p>
                      <a:pPr algn="l" fontAlgn="b"/>
                      <a:r>
                        <a:rPr lang="sv-SE" sz="1600" b="0" i="0" u="none" strike="noStrike">
                          <a:effectLst/>
                          <a:latin typeface="Arial" panose="020B0604020202020204" pitchFamily="34" charset="0"/>
                        </a:rPr>
                        <a:t>7. Tänk på att inte använda samma yta för målvaktsträning. </a:t>
                      </a:r>
                    </a:p>
                  </a:txBody>
                  <a:tcPr marL="5826" marR="5826" marT="5826" marB="0" anchor="b">
                    <a:lnL>
                      <a:noFill/>
                    </a:lnL>
                    <a:lnR>
                      <a:noFill/>
                    </a:lnR>
                    <a:lnT>
                      <a:noFill/>
                    </a:lnT>
                    <a:lnB>
                      <a:noFill/>
                    </a:lnB>
                  </a:tcPr>
                </a:tc>
                <a:extLst>
                  <a:ext uri="{0D108BD9-81ED-4DB2-BD59-A6C34878D82A}">
                    <a16:rowId xmlns:a16="http://schemas.microsoft.com/office/drawing/2014/main" val="10007"/>
                  </a:ext>
                </a:extLst>
              </a:tr>
              <a:tr h="382555">
                <a:tc>
                  <a:txBody>
                    <a:bodyPr/>
                    <a:lstStyle/>
                    <a:p>
                      <a:pPr algn="l" fontAlgn="b"/>
                      <a:r>
                        <a:rPr lang="sv-SE" sz="1600" b="0" i="0" u="none" strike="noStrike">
                          <a:effectLst/>
                          <a:latin typeface="Arial" panose="020B0604020202020204" pitchFamily="34" charset="0"/>
                        </a:rPr>
                        <a:t>8. Flytta alltid undan målen efter träning, låt dem stå uppe på hjulen,  hörnstolpar placeras på gaveln på kiosken för att underlätta underhållsarbete samt slitage på planen.</a:t>
                      </a:r>
                    </a:p>
                  </a:txBody>
                  <a:tcPr marL="5826" marR="5826" marT="5826" marB="0" anchor="b">
                    <a:lnL>
                      <a:noFill/>
                    </a:lnL>
                    <a:lnR>
                      <a:noFill/>
                    </a:lnR>
                    <a:lnT>
                      <a:noFill/>
                    </a:lnT>
                    <a:lnB>
                      <a:noFill/>
                    </a:lnB>
                  </a:tcPr>
                </a:tc>
                <a:extLst>
                  <a:ext uri="{0D108BD9-81ED-4DB2-BD59-A6C34878D82A}">
                    <a16:rowId xmlns:a16="http://schemas.microsoft.com/office/drawing/2014/main" val="10008"/>
                  </a:ext>
                </a:extLst>
              </a:tr>
              <a:tr h="382555">
                <a:tc>
                  <a:txBody>
                    <a:bodyPr/>
                    <a:lstStyle/>
                    <a:p>
                      <a:pPr algn="l" fontAlgn="b"/>
                      <a:r>
                        <a:rPr lang="sv-SE" sz="1600" b="0" i="0" u="none" strike="noStrike">
                          <a:effectLst/>
                          <a:latin typeface="Arial" panose="020B0604020202020204" pitchFamily="34" charset="0"/>
                        </a:rPr>
                        <a:t>9. Vid kraftigt regn eller långvarigt regn kan träning eller match ställas in eller flyttas till annan yta för att spara på planerna</a:t>
                      </a:r>
                    </a:p>
                  </a:txBody>
                  <a:tcPr marL="5826" marR="5826" marT="5826" marB="0" anchor="b">
                    <a:lnL>
                      <a:noFill/>
                    </a:lnL>
                    <a:lnR>
                      <a:noFill/>
                    </a:lnR>
                    <a:lnT>
                      <a:noFill/>
                    </a:lnT>
                    <a:lnB>
                      <a:noFill/>
                    </a:lnB>
                  </a:tcPr>
                </a:tc>
                <a:extLst>
                  <a:ext uri="{0D108BD9-81ED-4DB2-BD59-A6C34878D82A}">
                    <a16:rowId xmlns:a16="http://schemas.microsoft.com/office/drawing/2014/main" val="10009"/>
                  </a:ext>
                </a:extLst>
              </a:tr>
              <a:tr h="382555">
                <a:tc>
                  <a:txBody>
                    <a:bodyPr/>
                    <a:lstStyle/>
                    <a:p>
                      <a:pPr algn="l" fontAlgn="b"/>
                      <a:r>
                        <a:rPr lang="sv-SE" sz="1600" b="0" i="0" u="none" strike="noStrike">
                          <a:effectLst/>
                          <a:latin typeface="Arial" panose="020B0604020202020204" pitchFamily="34" charset="0"/>
                        </a:rPr>
                        <a:t>10. Träningar kan komma flyttas beroende på slitage på planerna</a:t>
                      </a:r>
                    </a:p>
                  </a:txBody>
                  <a:tcPr marL="5826" marR="5826" marT="5826" marB="0" anchor="b">
                    <a:lnL>
                      <a:noFill/>
                    </a:lnL>
                    <a:lnR>
                      <a:noFill/>
                    </a:lnR>
                    <a:lnT>
                      <a:noFill/>
                    </a:lnT>
                    <a:lnB>
                      <a:noFill/>
                    </a:lnB>
                  </a:tcPr>
                </a:tc>
                <a:extLst>
                  <a:ext uri="{0D108BD9-81ED-4DB2-BD59-A6C34878D82A}">
                    <a16:rowId xmlns:a16="http://schemas.microsoft.com/office/drawing/2014/main" val="10010"/>
                  </a:ext>
                </a:extLst>
              </a:tr>
              <a:tr h="382555">
                <a:tc>
                  <a:txBody>
                    <a:bodyPr/>
                    <a:lstStyle/>
                    <a:p>
                      <a:pPr algn="l" fontAlgn="b"/>
                      <a:r>
                        <a:rPr lang="en-GB" sz="1600" b="0" i="0" u="none" strike="noStrike" dirty="0">
                          <a:effectLst/>
                          <a:latin typeface="Arial" panose="020B0604020202020204" pitchFamily="34" charset="0"/>
                        </a:rPr>
                        <a:t>11. V= </a:t>
                      </a:r>
                      <a:r>
                        <a:rPr lang="en-GB" sz="1600" b="0" i="0" u="none" strike="noStrike" dirty="0" err="1">
                          <a:effectLst/>
                          <a:latin typeface="Arial" panose="020B0604020202020204" pitchFamily="34" charset="0"/>
                        </a:rPr>
                        <a:t>Planvila</a:t>
                      </a:r>
                      <a:endParaRPr lang="en-GB" sz="1600" b="0" i="0" u="none" strike="noStrike" dirty="0">
                        <a:effectLst/>
                        <a:latin typeface="Arial" panose="020B0604020202020204" pitchFamily="34" charset="0"/>
                      </a:endParaRPr>
                    </a:p>
                  </a:txBody>
                  <a:tcPr marL="5826" marR="5826" marT="5826" marB="0" anchor="b">
                    <a:lnL>
                      <a:noFill/>
                    </a:lnL>
                    <a:lnR>
                      <a:noFill/>
                    </a:lnR>
                    <a:lnT>
                      <a:noFill/>
                    </a:lnT>
                    <a:lnB>
                      <a:noFill/>
                    </a:lnB>
                  </a:tcPr>
                </a:tc>
                <a:extLst>
                  <a:ext uri="{0D108BD9-81ED-4DB2-BD59-A6C34878D82A}">
                    <a16:rowId xmlns:a16="http://schemas.microsoft.com/office/drawing/2014/main" val="10011"/>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377" y="221692"/>
            <a:ext cx="1392796" cy="1392796"/>
          </a:xfrm>
          <a:prstGeom prst="rect">
            <a:avLst/>
          </a:prstGeom>
        </p:spPr>
      </p:pic>
    </p:spTree>
    <p:extLst>
      <p:ext uri="{BB962C8B-B14F-4D97-AF65-F5344CB8AC3E}">
        <p14:creationId xmlns:p14="http://schemas.microsoft.com/office/powerpoint/2010/main" val="11705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Utdrag av belastningsregister</a:t>
            </a:r>
            <a:br>
              <a:rPr lang="sv-SE" dirty="0"/>
            </a:br>
            <a:endParaRPr lang="en-GB" dirty="0"/>
          </a:p>
        </p:txBody>
      </p:sp>
      <p:sp>
        <p:nvSpPr>
          <p:cNvPr id="3" name="Content Placeholder 2"/>
          <p:cNvSpPr>
            <a:spLocks noGrp="1"/>
          </p:cNvSpPr>
          <p:nvPr>
            <p:ph idx="1"/>
          </p:nvPr>
        </p:nvSpPr>
        <p:spPr>
          <a:xfrm>
            <a:off x="838200" y="1358283"/>
            <a:ext cx="10515600" cy="4818680"/>
          </a:xfrm>
        </p:spPr>
        <p:txBody>
          <a:bodyPr>
            <a:normAutofit/>
          </a:bodyPr>
          <a:lstStyle/>
          <a:p>
            <a:pPr marL="0" indent="0">
              <a:buNone/>
            </a:pPr>
            <a:r>
              <a:rPr lang="sv-SE" dirty="0"/>
              <a:t>Barnkonventionen är nu gällande och enligt den ska samtliga ledare visa upp sitt straffregister för sin förening.</a:t>
            </a:r>
          </a:p>
          <a:p>
            <a:pPr marL="0" indent="0">
              <a:buNone/>
            </a:pPr>
            <a:r>
              <a:rPr lang="sv-SE" dirty="0"/>
              <a:t>Thomas Sjölin ledamot/sekreterare i styrelsen kommer vara den som ni visar upp dessa till. Han kommer under första tränings veckan finnas på Claesborg under några tillfällen på kvällar för att ta emot underlaget. </a:t>
            </a:r>
          </a:p>
          <a:p>
            <a:pPr marL="0" indent="0">
              <a:buNone/>
            </a:pPr>
            <a:r>
              <a:rPr lang="sv-SE" dirty="0"/>
              <a:t>Han kommer även skicka ut dessa tider via utskick.</a:t>
            </a:r>
          </a:p>
          <a:p>
            <a:pPr marL="0" indent="0">
              <a:buNone/>
            </a:pPr>
            <a:r>
              <a:rPr lang="sv-SE" dirty="0"/>
              <a:t>Alla ledare ska lämna in detta och de ska man göra innan första match eller under första veckan på Claesborg, Inga undantag.</a:t>
            </a:r>
          </a:p>
          <a:p>
            <a:pPr marL="0" indent="0">
              <a:buNone/>
            </a:pPr>
            <a:r>
              <a:rPr lang="sv-SE" dirty="0">
                <a:hlinkClick r:id="rId2"/>
              </a:rPr>
              <a:t>https://polisen.se/tjanster-tillstand/belastningsregistret/ovrigt-arbete-och-kontakt-med-barn/</a:t>
            </a: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201" y="331508"/>
            <a:ext cx="1392796" cy="1392796"/>
          </a:xfrm>
          <a:prstGeom prst="rect">
            <a:avLst/>
          </a:prstGeom>
        </p:spPr>
      </p:pic>
    </p:spTree>
    <p:extLst>
      <p:ext uri="{BB962C8B-B14F-4D97-AF65-F5344CB8AC3E}">
        <p14:creationId xmlns:p14="http://schemas.microsoft.com/office/powerpoint/2010/main" val="398018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7F2D-5366-4F2D-AE92-CC6C872CE316}"/>
              </a:ext>
            </a:extLst>
          </p:cNvPr>
          <p:cNvSpPr>
            <a:spLocks noGrp="1"/>
          </p:cNvSpPr>
          <p:nvPr>
            <p:ph type="title"/>
          </p:nvPr>
        </p:nvSpPr>
        <p:spPr/>
        <p:txBody>
          <a:bodyPr/>
          <a:lstStyle/>
          <a:p>
            <a:r>
              <a:rPr lang="sv-SE" dirty="0"/>
              <a:t>Samsyn</a:t>
            </a:r>
          </a:p>
        </p:txBody>
      </p:sp>
      <p:sp>
        <p:nvSpPr>
          <p:cNvPr id="3" name="Content Placeholder 2">
            <a:extLst>
              <a:ext uri="{FF2B5EF4-FFF2-40B4-BE49-F238E27FC236}">
                <a16:creationId xmlns:a16="http://schemas.microsoft.com/office/drawing/2014/main" id="{D4DDA068-4489-45F4-B986-978EC74F0E6C}"/>
              </a:ext>
            </a:extLst>
          </p:cNvPr>
          <p:cNvSpPr>
            <a:spLocks noGrp="1"/>
          </p:cNvSpPr>
          <p:nvPr>
            <p:ph idx="1"/>
          </p:nvPr>
        </p:nvSpPr>
        <p:spPr/>
        <p:txBody>
          <a:bodyPr/>
          <a:lstStyle/>
          <a:p>
            <a:endParaRPr lang="sv-SE"/>
          </a:p>
        </p:txBody>
      </p:sp>
      <p:pic>
        <p:nvPicPr>
          <p:cNvPr id="4" name="Picture 3">
            <a:extLst>
              <a:ext uri="{FF2B5EF4-FFF2-40B4-BE49-F238E27FC236}">
                <a16:creationId xmlns:a16="http://schemas.microsoft.com/office/drawing/2014/main" id="{626EE08C-C0E1-486C-BC18-A754FD42DE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377" y="221692"/>
            <a:ext cx="1392796" cy="1392796"/>
          </a:xfrm>
          <a:prstGeom prst="rect">
            <a:avLst/>
          </a:prstGeom>
        </p:spPr>
      </p:pic>
    </p:spTree>
    <p:extLst>
      <p:ext uri="{BB962C8B-B14F-4D97-AF65-F5344CB8AC3E}">
        <p14:creationId xmlns:p14="http://schemas.microsoft.com/office/powerpoint/2010/main" val="262969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4868-2FB2-4766-854C-8734E0E01E72}"/>
              </a:ext>
            </a:extLst>
          </p:cNvPr>
          <p:cNvSpPr>
            <a:spLocks noGrp="1"/>
          </p:cNvSpPr>
          <p:nvPr>
            <p:ph type="title"/>
          </p:nvPr>
        </p:nvSpPr>
        <p:spPr/>
        <p:txBody>
          <a:bodyPr/>
          <a:lstStyle/>
          <a:p>
            <a:r>
              <a:rPr lang="sv-SE" dirty="0"/>
              <a:t>VFF Hemsida</a:t>
            </a:r>
          </a:p>
        </p:txBody>
      </p:sp>
      <p:sp>
        <p:nvSpPr>
          <p:cNvPr id="3" name="Content Placeholder 2">
            <a:extLst>
              <a:ext uri="{FF2B5EF4-FFF2-40B4-BE49-F238E27FC236}">
                <a16:creationId xmlns:a16="http://schemas.microsoft.com/office/drawing/2014/main" id="{37B76214-C948-4401-A2A3-761D1B803B79}"/>
              </a:ext>
            </a:extLst>
          </p:cNvPr>
          <p:cNvSpPr>
            <a:spLocks noGrp="1"/>
          </p:cNvSpPr>
          <p:nvPr>
            <p:ph idx="1"/>
          </p:nvPr>
        </p:nvSpPr>
        <p:spPr/>
        <p:txBody>
          <a:bodyPr/>
          <a:lstStyle/>
          <a:p>
            <a:pPr marL="0" indent="0">
              <a:buNone/>
            </a:pPr>
            <a:r>
              <a:rPr lang="sv-SE" dirty="0">
                <a:hlinkClick r:id="rId2"/>
              </a:rPr>
              <a:t>http://www.vastgotafotboll.org/utbildning/anmalan-on-line/?scr=course&amp;fktype=1&amp;fktype=2&amp;fiid=60&amp;fkkid=1&amp;ffid=21&amp;sorting=1</a:t>
            </a:r>
            <a:endParaRPr lang="sv-SE" dirty="0"/>
          </a:p>
          <a:p>
            <a:pPr marL="0" indent="0">
              <a:buNone/>
            </a:pPr>
            <a:endParaRPr lang="sv-SE" dirty="0"/>
          </a:p>
          <a:p>
            <a:pPr marL="0" indent="0">
              <a:buNone/>
            </a:pPr>
            <a:r>
              <a:rPr lang="sv-SE" dirty="0"/>
              <a:t>Länk till utbildningar för ledare och spelare</a:t>
            </a:r>
          </a:p>
        </p:txBody>
      </p:sp>
      <p:pic>
        <p:nvPicPr>
          <p:cNvPr id="4" name="Picture 3">
            <a:extLst>
              <a:ext uri="{FF2B5EF4-FFF2-40B4-BE49-F238E27FC236}">
                <a16:creationId xmlns:a16="http://schemas.microsoft.com/office/drawing/2014/main" id="{707B99C0-40FA-425C-83BE-AF615DFA2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4227" y="526492"/>
            <a:ext cx="1392796" cy="1392796"/>
          </a:xfrm>
          <a:prstGeom prst="rect">
            <a:avLst/>
          </a:prstGeom>
        </p:spPr>
      </p:pic>
    </p:spTree>
    <p:extLst>
      <p:ext uri="{BB962C8B-B14F-4D97-AF65-F5344CB8AC3E}">
        <p14:creationId xmlns:p14="http://schemas.microsoft.com/office/powerpoint/2010/main" val="381502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Agenda</a:t>
            </a:r>
            <a:endParaRPr lang="en-GB" dirty="0"/>
          </a:p>
        </p:txBody>
      </p:sp>
      <p:sp>
        <p:nvSpPr>
          <p:cNvPr id="3" name="Content Placeholder 2"/>
          <p:cNvSpPr>
            <a:spLocks noGrp="1"/>
          </p:cNvSpPr>
          <p:nvPr>
            <p:ph idx="1"/>
          </p:nvPr>
        </p:nvSpPr>
        <p:spPr/>
        <p:txBody>
          <a:bodyPr>
            <a:normAutofit lnSpcReduction="10000"/>
          </a:bodyPr>
          <a:lstStyle/>
          <a:p>
            <a:r>
              <a:rPr lang="sv-SE" dirty="0"/>
              <a:t>Arbetsuppgifter/ försäljning för lagen 2021</a:t>
            </a:r>
          </a:p>
          <a:p>
            <a:r>
              <a:rPr lang="sv-SE" dirty="0"/>
              <a:t>Inbjudan till föräldramöte</a:t>
            </a:r>
          </a:p>
          <a:p>
            <a:r>
              <a:rPr lang="sv-SE" dirty="0"/>
              <a:t>Försäljning kläder </a:t>
            </a:r>
          </a:p>
          <a:p>
            <a:r>
              <a:rPr lang="sv-SE" dirty="0"/>
              <a:t>Erbjudande från Intersport</a:t>
            </a:r>
          </a:p>
          <a:p>
            <a:r>
              <a:rPr lang="sv-SE" dirty="0"/>
              <a:t>Material</a:t>
            </a:r>
          </a:p>
          <a:p>
            <a:r>
              <a:rPr lang="sv-SE" dirty="0"/>
              <a:t>Lag/ enskilda foto</a:t>
            </a:r>
          </a:p>
          <a:p>
            <a:r>
              <a:rPr lang="sv-SE" dirty="0"/>
              <a:t>Redovisning Lag 2021</a:t>
            </a:r>
          </a:p>
          <a:p>
            <a:r>
              <a:rPr lang="sv-SE" dirty="0"/>
              <a:t>Träningstider Claesborg &amp; Södermalm</a:t>
            </a:r>
          </a:p>
          <a:p>
            <a:r>
              <a:rPr lang="sv-SE" dirty="0"/>
              <a:t>Utdrag av bestraffningsregister</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4177" y="490359"/>
            <a:ext cx="1392796" cy="1392796"/>
          </a:xfrm>
          <a:prstGeom prst="rect">
            <a:avLst/>
          </a:prstGeom>
        </p:spPr>
      </p:pic>
    </p:spTree>
    <p:extLst>
      <p:ext uri="{BB962C8B-B14F-4D97-AF65-F5344CB8AC3E}">
        <p14:creationId xmlns:p14="http://schemas.microsoft.com/office/powerpoint/2010/main" val="256088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Arbetsuppgifter/ försäljning för lagen 2021</a:t>
            </a:r>
            <a:endParaRPr lang="en-GB" dirty="0"/>
          </a:p>
        </p:txBody>
      </p:sp>
      <p:sp>
        <p:nvSpPr>
          <p:cNvPr id="3" name="Content Placeholder 2"/>
          <p:cNvSpPr>
            <a:spLocks noGrp="1"/>
          </p:cNvSpPr>
          <p:nvPr>
            <p:ph idx="1"/>
          </p:nvPr>
        </p:nvSpPr>
        <p:spPr/>
        <p:txBody>
          <a:bodyPr/>
          <a:lstStyle/>
          <a:p>
            <a:pPr marL="0" indent="0">
              <a:buNone/>
            </a:pPr>
            <a:endParaRPr lang="sv-SE" dirty="0"/>
          </a:p>
          <a:p>
            <a:pPr marL="0" indent="0">
              <a:buNone/>
            </a:pPr>
            <a:endParaRPr lang="sv-SE" dirty="0"/>
          </a:p>
          <a:p>
            <a:pPr marL="0" indent="0">
              <a:buNone/>
            </a:pPr>
            <a:endParaRPr lang="sv-S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634" y="1024731"/>
            <a:ext cx="1392796" cy="1392796"/>
          </a:xfrm>
          <a:prstGeom prst="rect">
            <a:avLst/>
          </a:prstGeom>
        </p:spPr>
      </p:pic>
      <p:sp>
        <p:nvSpPr>
          <p:cNvPr id="5" name="TextBox 4"/>
          <p:cNvSpPr txBox="1"/>
          <p:nvPr/>
        </p:nvSpPr>
        <p:spPr>
          <a:xfrm>
            <a:off x="587827" y="2048195"/>
            <a:ext cx="9934807" cy="1200329"/>
          </a:xfrm>
          <a:prstGeom prst="rect">
            <a:avLst/>
          </a:prstGeom>
          <a:noFill/>
        </p:spPr>
        <p:txBody>
          <a:bodyPr wrap="square" rtlCol="0">
            <a:spAutoFit/>
          </a:bodyPr>
          <a:lstStyle/>
          <a:p>
            <a:r>
              <a:rPr lang="sv-SE" dirty="0"/>
              <a:t>Dokumentet fyller och skickar tillbaka till </a:t>
            </a:r>
            <a:r>
              <a:rPr lang="sv-SE" dirty="0">
                <a:hlinkClick r:id="rId3"/>
              </a:rPr>
              <a:t>Johannalastberg@gmail.com</a:t>
            </a:r>
            <a:r>
              <a:rPr lang="sv-SE" dirty="0"/>
              <a:t> och till </a:t>
            </a:r>
            <a:r>
              <a:rPr lang="sv-SE" dirty="0">
                <a:hlinkClick r:id="rId4"/>
              </a:rPr>
              <a:t>kansliet@vambsif.org</a:t>
            </a:r>
            <a:r>
              <a:rPr lang="sv-SE" dirty="0"/>
              <a:t> senast 15 April.</a:t>
            </a:r>
          </a:p>
          <a:p>
            <a:endParaRPr lang="sv-SE" dirty="0"/>
          </a:p>
          <a:p>
            <a:endParaRPr lang="en-GB" dirty="0"/>
          </a:p>
        </p:txBody>
      </p:sp>
      <p:sp>
        <p:nvSpPr>
          <p:cNvPr id="6" name="TextBox 5">
            <a:extLst>
              <a:ext uri="{FF2B5EF4-FFF2-40B4-BE49-F238E27FC236}">
                <a16:creationId xmlns:a16="http://schemas.microsoft.com/office/drawing/2014/main" id="{AA93BEFE-2AFA-4E87-B211-CD17FCC13BD1}"/>
              </a:ext>
            </a:extLst>
          </p:cNvPr>
          <p:cNvSpPr txBox="1"/>
          <p:nvPr/>
        </p:nvSpPr>
        <p:spPr>
          <a:xfrm>
            <a:off x="587827" y="3742441"/>
            <a:ext cx="8436989" cy="1200329"/>
          </a:xfrm>
          <a:prstGeom prst="rect">
            <a:avLst/>
          </a:prstGeom>
          <a:noFill/>
        </p:spPr>
        <p:txBody>
          <a:bodyPr wrap="square" rtlCol="0">
            <a:spAutoFit/>
          </a:bodyPr>
          <a:lstStyle/>
          <a:p>
            <a:r>
              <a:rPr lang="sv-SE" dirty="0"/>
              <a:t>Beslut om att ta bort Cup- bidraget för 2021 då bidraget ej användes 2020</a:t>
            </a:r>
          </a:p>
          <a:p>
            <a:endParaRPr lang="sv-SE" dirty="0"/>
          </a:p>
          <a:p>
            <a:r>
              <a:rPr lang="sv-SE" dirty="0"/>
              <a:t>Beslut att lagen ej behöver sälja något mer utöver grönvita rabatten.</a:t>
            </a:r>
          </a:p>
          <a:p>
            <a:r>
              <a:rPr lang="sv-SE" dirty="0"/>
              <a:t>Vill man sälja så går det naturligtvis bra och då går hela pengen till lagkassan </a:t>
            </a:r>
          </a:p>
        </p:txBody>
      </p:sp>
    </p:spTree>
    <p:extLst>
      <p:ext uri="{BB962C8B-B14F-4D97-AF65-F5344CB8AC3E}">
        <p14:creationId xmlns:p14="http://schemas.microsoft.com/office/powerpoint/2010/main" val="328994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sv-SE" dirty="0"/>
              <a:t>Inbjudan till föräldramöte</a:t>
            </a:r>
            <a:br>
              <a:rPr lang="sv-SE" dirty="0"/>
            </a:br>
            <a:endParaRPr lang="en-GB" dirty="0"/>
          </a:p>
        </p:txBody>
      </p:sp>
      <p:sp>
        <p:nvSpPr>
          <p:cNvPr id="3" name="Content Placeholder 2"/>
          <p:cNvSpPr>
            <a:spLocks noGrp="1"/>
          </p:cNvSpPr>
          <p:nvPr>
            <p:ph idx="1"/>
          </p:nvPr>
        </p:nvSpPr>
        <p:spPr>
          <a:xfrm>
            <a:off x="945929" y="1782873"/>
            <a:ext cx="7540846" cy="3450613"/>
          </a:xfrm>
        </p:spPr>
        <p:txBody>
          <a:bodyPr anchor="ctr">
            <a:normAutofit/>
          </a:bodyPr>
          <a:lstStyle/>
          <a:p>
            <a:pPr marL="0" indent="0">
              <a:buNone/>
            </a:pPr>
            <a:r>
              <a:rPr lang="sv-SE" sz="2400" dirty="0"/>
              <a:t>Pernilla &amp; Dan vill bli inbjudna en ”slott" på föräldramöte framöver, vi behöver bli starkare i föreningen och svarar gärna på eventuella frågor.</a:t>
            </a:r>
            <a:endParaRPr lang="en-GB"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37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C39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70459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Försäljning av kläder</a:t>
            </a:r>
            <a:br>
              <a:rPr lang="sv-SE" dirty="0"/>
            </a:br>
            <a:endParaRPr lang="en-GB" dirty="0"/>
          </a:p>
        </p:txBody>
      </p:sp>
      <p:sp>
        <p:nvSpPr>
          <p:cNvPr id="3" name="Content Placeholder 2"/>
          <p:cNvSpPr>
            <a:spLocks noGrp="1"/>
          </p:cNvSpPr>
          <p:nvPr>
            <p:ph idx="1"/>
          </p:nvPr>
        </p:nvSpPr>
        <p:spPr/>
        <p:txBody>
          <a:bodyPr>
            <a:normAutofit/>
          </a:bodyPr>
          <a:lstStyle/>
          <a:p>
            <a:pPr marL="0" indent="0">
              <a:buNone/>
            </a:pPr>
            <a:r>
              <a:rPr lang="sv-SE" dirty="0"/>
              <a:t>Planerat datum framöver är:</a:t>
            </a:r>
          </a:p>
          <a:p>
            <a:pPr marL="0" indent="0">
              <a:buNone/>
            </a:pPr>
            <a:endParaRPr lang="sv-SE" dirty="0"/>
          </a:p>
          <a:p>
            <a:pPr marL="0" indent="0">
              <a:buNone/>
            </a:pPr>
            <a:r>
              <a:rPr lang="sv-SE" dirty="0"/>
              <a:t>22/4 Intersport Stallsiken 16:00-19:00</a:t>
            </a:r>
          </a:p>
          <a:p>
            <a:endParaRPr lang="sv-SE" dirty="0"/>
          </a:p>
          <a:p>
            <a:pPr marL="0" indent="0">
              <a:buNone/>
            </a:pPr>
            <a:r>
              <a:rPr lang="sv-SE" dirty="0"/>
              <a:t>Se gärna utbudet på Intersports hemsida och gör era beställningar direkt på hemsidan.</a:t>
            </a:r>
          </a:p>
          <a:p>
            <a:pPr marL="0" indent="0">
              <a:buNone/>
            </a:pPr>
            <a:endParaRPr lang="sv-SE" dirty="0"/>
          </a:p>
          <a:p>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116609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506F14-55E8-45A6-8E48-5D2D1A3B8A00}"/>
              </a:ext>
            </a:extLst>
          </p:cNvPr>
          <p:cNvSpPr>
            <a:spLocks noGrp="1"/>
          </p:cNvSpPr>
          <p:nvPr>
            <p:ph type="title"/>
          </p:nvPr>
        </p:nvSpPr>
        <p:spPr>
          <a:xfrm>
            <a:off x="388288" y="107188"/>
            <a:ext cx="11803712" cy="3245612"/>
          </a:xfrm>
        </p:spPr>
        <p:txBody>
          <a:bodyPr>
            <a:normAutofit fontScale="90000"/>
          </a:bodyPr>
          <a:lstStyle/>
          <a:p>
            <a:r>
              <a:rPr lang="sv-SE" sz="1000" dirty="0"/>
              <a:t>Hej</a:t>
            </a:r>
            <a:br>
              <a:rPr lang="sv-SE" sz="1000" dirty="0"/>
            </a:br>
            <a:r>
              <a:rPr lang="sv-SE" sz="1000" dirty="0"/>
              <a:t> </a:t>
            </a:r>
            <a:br>
              <a:rPr lang="sv-SE" sz="1000" dirty="0"/>
            </a:br>
            <a:r>
              <a:rPr lang="sv-SE" sz="1000" dirty="0"/>
              <a:t>Fotbollssäsongen har precis smugit igång och när värmen sakteliga närmar sig ser vi alla fram emot sommarens EM som startar i juni.</a:t>
            </a:r>
            <a:br>
              <a:rPr lang="sv-SE" sz="1000" dirty="0"/>
            </a:br>
            <a:r>
              <a:rPr lang="sv-SE" sz="1000" dirty="0"/>
              <a:t>När det nu är tufft ekonomiskt för många föreningar kan ni nu som föreningen/laget tjäna lite extra pengar till laget och föreningen samtidigt som vi sprider de Gul-Blå färgerna.</a:t>
            </a:r>
            <a:br>
              <a:rPr lang="sv-SE" sz="1000" dirty="0"/>
            </a:br>
            <a:r>
              <a:rPr lang="sv-SE" sz="1000" dirty="0"/>
              <a:t> </a:t>
            </a:r>
            <a:br>
              <a:rPr lang="sv-SE" sz="1000" dirty="0"/>
            </a:br>
            <a:r>
              <a:rPr lang="sv-SE" sz="1000" dirty="0"/>
              <a:t>Vi på INTERSPORT kallar det WIN-WIN</a:t>
            </a:r>
            <a:br>
              <a:rPr lang="sv-SE" sz="1000" dirty="0"/>
            </a:br>
            <a:r>
              <a:rPr lang="sv-SE" sz="1000" dirty="0"/>
              <a:t> </a:t>
            </a:r>
            <a:br>
              <a:rPr lang="sv-SE" sz="1000" dirty="0"/>
            </a:br>
            <a:r>
              <a:rPr lang="sv-SE" sz="1000" b="1" dirty="0"/>
              <a:t>Hur går det till:</a:t>
            </a:r>
            <a:br>
              <a:rPr lang="sv-SE" sz="1000" dirty="0"/>
            </a:br>
            <a:r>
              <a:rPr lang="sv-SE" sz="1000" dirty="0"/>
              <a:t>Föreningens all lag får Säljer en Sverigetröja med nr och NAMN för 250kr. Av dessa 250kr går 100kr direkt till laget som säljer. Säljer laget 50st blir alltså lagets vinst 5000kr</a:t>
            </a:r>
            <a:br>
              <a:rPr lang="sv-SE" sz="1000" dirty="0"/>
            </a:br>
            <a:r>
              <a:rPr lang="sv-SE" sz="1000" dirty="0"/>
              <a:t>Föreningen får dessutom avtalsbonus (kickback) på de resterande 150kr per tröja som Vi på Intersport fakturerar er som förening. Alltså WIN-WIN</a:t>
            </a:r>
            <a:br>
              <a:rPr lang="sv-SE" sz="1000" dirty="0"/>
            </a:br>
            <a:r>
              <a:rPr lang="sv-SE" sz="1000" dirty="0"/>
              <a:t>Vi förser er med material som varje lag/spelare kan använda i sin försäljning.</a:t>
            </a:r>
            <a:br>
              <a:rPr lang="sv-SE" sz="1000" dirty="0"/>
            </a:br>
            <a:r>
              <a:rPr lang="sv-SE" sz="1000" dirty="0"/>
              <a:t> </a:t>
            </a:r>
            <a:br>
              <a:rPr lang="sv-SE" sz="1000" dirty="0"/>
            </a:br>
            <a:r>
              <a:rPr lang="sv-SE" sz="1000" dirty="0"/>
              <a:t> </a:t>
            </a:r>
            <a:br>
              <a:rPr lang="sv-SE" sz="1000" dirty="0"/>
            </a:br>
            <a:r>
              <a:rPr lang="sv-SE" sz="1000" dirty="0"/>
              <a:t>Ta med er detta till styrelse/ungdomsmöten och sprid till er förenings ungdomsansvariga så kommer jag inom kort att Höra av mig och följa upp detta (senare i veckan/nästa vecka) och hoppas ny tycker detta är en bra idé.</a:t>
            </a:r>
            <a:br>
              <a:rPr lang="sv-SE" sz="1000" dirty="0"/>
            </a:br>
            <a:r>
              <a:rPr lang="sv-SE" sz="1000" dirty="0"/>
              <a:t> </a:t>
            </a:r>
            <a:br>
              <a:rPr lang="sv-SE" sz="1000" dirty="0"/>
            </a:br>
            <a:r>
              <a:rPr lang="sv-SE" sz="1000" dirty="0"/>
              <a:t> </a:t>
            </a:r>
            <a:br>
              <a:rPr lang="sv-SE" sz="1000" dirty="0"/>
            </a:br>
            <a:r>
              <a:rPr lang="sv-SE" sz="1000" dirty="0"/>
              <a:t> </a:t>
            </a:r>
            <a:br>
              <a:rPr lang="sv-SE" sz="1000" dirty="0"/>
            </a:br>
            <a:r>
              <a:rPr lang="sv-SE" sz="1000" dirty="0"/>
              <a:t>Med vänlig hälsning</a:t>
            </a:r>
            <a:br>
              <a:rPr lang="sv-SE" sz="1000" dirty="0"/>
            </a:br>
            <a:r>
              <a:rPr lang="sv-SE" sz="1000" b="1" dirty="0"/>
              <a:t> </a:t>
            </a:r>
            <a:br>
              <a:rPr lang="sv-SE" sz="1000" dirty="0"/>
            </a:br>
            <a:r>
              <a:rPr lang="sv-SE" sz="1000" b="1" dirty="0"/>
              <a:t>David Lidholm</a:t>
            </a:r>
            <a:br>
              <a:rPr lang="sv-SE" sz="1000" dirty="0"/>
            </a:br>
            <a:r>
              <a:rPr lang="sv-SE" sz="1000" dirty="0"/>
              <a:t>TEAM-Säljare</a:t>
            </a:r>
            <a:br>
              <a:rPr lang="sv-SE" sz="1000" dirty="0"/>
            </a:br>
            <a:r>
              <a:rPr lang="sv-SE" sz="1000" dirty="0"/>
              <a:t> </a:t>
            </a:r>
            <a:br>
              <a:rPr lang="sv-SE" sz="1000" dirty="0"/>
            </a:br>
            <a:r>
              <a:rPr lang="sv-SE" sz="1000" dirty="0"/>
              <a:t>Mobil: +46 709-661991</a:t>
            </a:r>
            <a:br>
              <a:rPr lang="sv-SE" sz="1000" dirty="0"/>
            </a:br>
            <a:r>
              <a:rPr lang="sv-SE" sz="1000" dirty="0"/>
              <a:t>Kontor: +46 766 149 764</a:t>
            </a:r>
            <a:br>
              <a:rPr lang="sv-SE" sz="1000" dirty="0"/>
            </a:br>
            <a:endParaRPr lang="sv-SE" sz="1000" dirty="0"/>
          </a:p>
        </p:txBody>
      </p:sp>
      <p:pic>
        <p:nvPicPr>
          <p:cNvPr id="4" name="Content Placeholder 3">
            <a:extLst>
              <a:ext uri="{FF2B5EF4-FFF2-40B4-BE49-F238E27FC236}">
                <a16:creationId xmlns:a16="http://schemas.microsoft.com/office/drawing/2014/main" id="{F3894CBA-7857-407B-907B-561B67860423}"/>
              </a:ext>
            </a:extLst>
          </p:cNvPr>
          <p:cNvPicPr>
            <a:picLocks noChangeAspect="1"/>
          </p:cNvPicPr>
          <p:nvPr/>
        </p:nvPicPr>
        <p:blipFill>
          <a:blip r:embed="rId2"/>
          <a:stretch>
            <a:fillRect/>
          </a:stretch>
        </p:blipFill>
        <p:spPr>
          <a:xfrm>
            <a:off x="388288" y="3612187"/>
            <a:ext cx="4432339" cy="3058313"/>
          </a:xfrm>
          <a:prstGeom prst="rect">
            <a:avLst/>
          </a:prstGeom>
        </p:spPr>
      </p:pic>
      <p:pic>
        <p:nvPicPr>
          <p:cNvPr id="5" name="Picture 4">
            <a:extLst>
              <a:ext uri="{FF2B5EF4-FFF2-40B4-BE49-F238E27FC236}">
                <a16:creationId xmlns:a16="http://schemas.microsoft.com/office/drawing/2014/main" id="{4CEB9594-FD86-4FAF-BF0D-A5CC74B67D86}"/>
              </a:ext>
            </a:extLst>
          </p:cNvPr>
          <p:cNvPicPr>
            <a:picLocks noChangeAspect="1"/>
          </p:cNvPicPr>
          <p:nvPr/>
        </p:nvPicPr>
        <p:blipFill>
          <a:blip r:embed="rId3"/>
          <a:stretch>
            <a:fillRect/>
          </a:stretch>
        </p:blipFill>
        <p:spPr>
          <a:xfrm>
            <a:off x="4993637" y="3612187"/>
            <a:ext cx="4755476" cy="3245612"/>
          </a:xfrm>
          <a:prstGeom prst="rect">
            <a:avLst/>
          </a:prstGeom>
        </p:spPr>
      </p:pic>
    </p:spTree>
    <p:extLst>
      <p:ext uri="{BB962C8B-B14F-4D97-AF65-F5344CB8AC3E}">
        <p14:creationId xmlns:p14="http://schemas.microsoft.com/office/powerpoint/2010/main" val="55039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898" y="2189519"/>
            <a:ext cx="10515600" cy="4351338"/>
          </a:xfrm>
        </p:spPr>
        <p:txBody>
          <a:bodyPr>
            <a:normAutofit/>
          </a:bodyPr>
          <a:lstStyle/>
          <a:p>
            <a:r>
              <a:rPr lang="sv-SE" dirty="0"/>
              <a:t>Västar och konor till varje lag </a:t>
            </a:r>
          </a:p>
          <a:p>
            <a:r>
              <a:rPr lang="sv-SE" dirty="0"/>
              <a:t>Utrymme till varje lag</a:t>
            </a:r>
          </a:p>
          <a:p>
            <a:endParaRPr lang="sv-SE" dirty="0"/>
          </a:p>
          <a:p>
            <a:r>
              <a:rPr lang="sv-SE" dirty="0"/>
              <a:t>Påfyllning av matchbollar- numrerade = alla ska tillbaka in</a:t>
            </a:r>
          </a:p>
          <a:p>
            <a:r>
              <a:rPr lang="sv-SE" dirty="0"/>
              <a:t>Nytt material är inköpt för träning</a:t>
            </a:r>
          </a:p>
          <a:p>
            <a:endParaRPr lang="sv-SE" dirty="0"/>
          </a:p>
          <a:p>
            <a:pPr marL="0" indent="0">
              <a:buNone/>
            </a:pPr>
            <a:endParaRPr lang="sv-SE" dirty="0"/>
          </a:p>
          <a:p>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en-GB" dirty="0"/>
          </a:p>
        </p:txBody>
      </p:sp>
      <p:sp>
        <p:nvSpPr>
          <p:cNvPr id="2" name="Title 1"/>
          <p:cNvSpPr>
            <a:spLocks noGrp="1"/>
          </p:cNvSpPr>
          <p:nvPr>
            <p:ph type="title"/>
          </p:nvPr>
        </p:nvSpPr>
        <p:spPr/>
        <p:txBody>
          <a:bodyPr/>
          <a:lstStyle/>
          <a:p>
            <a:r>
              <a:rPr lang="sv-SE" dirty="0"/>
              <a:t>Material</a:t>
            </a:r>
            <a:br>
              <a:rPr lang="sv-SE" dirty="0"/>
            </a:b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94806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2448"/>
            <a:ext cx="10515600" cy="1325563"/>
          </a:xfrm>
        </p:spPr>
        <p:txBody>
          <a:bodyPr/>
          <a:lstStyle/>
          <a:p>
            <a:r>
              <a:rPr lang="sv-SE" dirty="0"/>
              <a:t>Lag / enskilda foto</a:t>
            </a:r>
            <a:endParaRPr lang="en-GB" dirty="0"/>
          </a:p>
        </p:txBody>
      </p:sp>
      <p:sp>
        <p:nvSpPr>
          <p:cNvPr id="3" name="Content Placeholder 2"/>
          <p:cNvSpPr>
            <a:spLocks noGrp="1"/>
          </p:cNvSpPr>
          <p:nvPr>
            <p:ph idx="1"/>
          </p:nvPr>
        </p:nvSpPr>
        <p:spPr/>
        <p:txBody>
          <a:bodyPr/>
          <a:lstStyle/>
          <a:p>
            <a:r>
              <a:rPr lang="sv-SE" dirty="0"/>
              <a:t>Enskilda foto på spelare samt på lag tas av ledare, spelarna ska vara iförda matchställ eller träningsoverallsjacka och fotot tas med en grön eller vit bakgrund.</a:t>
            </a:r>
          </a:p>
          <a:p>
            <a:endParaRPr lang="sv-SE" dirty="0"/>
          </a:p>
          <a:p>
            <a:r>
              <a:rPr lang="sv-SE" dirty="0"/>
              <a:t>Fotografierna laddas upp av respektive ledare på laget.se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172965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Redovisning av träning/ match/ cup/lagsammanhållning</a:t>
            </a:r>
            <a:endParaRPr lang="en-GB" dirty="0"/>
          </a:p>
        </p:txBody>
      </p:sp>
      <p:sp>
        <p:nvSpPr>
          <p:cNvPr id="3" name="Content Placeholder 2"/>
          <p:cNvSpPr>
            <a:spLocks noGrp="1"/>
          </p:cNvSpPr>
          <p:nvPr>
            <p:ph idx="1"/>
          </p:nvPr>
        </p:nvSpPr>
        <p:spPr/>
        <p:txBody>
          <a:bodyPr>
            <a:normAutofit/>
          </a:bodyPr>
          <a:lstStyle/>
          <a:p>
            <a:endParaRPr lang="sv-SE" sz="2400" dirty="0"/>
          </a:p>
          <a:p>
            <a:pPr marL="0" indent="0">
              <a:buNone/>
            </a:pPr>
            <a:endParaRPr lang="sv-SE" sz="2400" dirty="0"/>
          </a:p>
          <a:p>
            <a:r>
              <a:rPr lang="sv-SE" sz="2400" dirty="0"/>
              <a:t>LOK stöd = på planen= Laget.se</a:t>
            </a:r>
          </a:p>
          <a:p>
            <a:r>
              <a:rPr lang="sv-SE" sz="2400" dirty="0"/>
              <a:t>SISU= Förberedelse, lagövningar, utbildningar = Idrott online alt lös lapp</a:t>
            </a:r>
          </a:p>
          <a:p>
            <a:pPr marL="0" indent="0">
              <a:buNone/>
            </a:pPr>
            <a:endParaRPr lang="sv-SE" sz="2400" dirty="0"/>
          </a:p>
          <a:p>
            <a:pPr marL="0" indent="0">
              <a:buNone/>
            </a:pPr>
            <a:r>
              <a:rPr lang="sv-SE" sz="2400" dirty="0"/>
              <a:t>Margareta Persson kommer kontakta varje lag för ett möte, där kommer ni få all information och hjälp ni behöver rörande redovisning.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1421619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919</Words>
  <Application>Microsoft Office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Mars 2021</vt:lpstr>
      <vt:lpstr>Agenda</vt:lpstr>
      <vt:lpstr>Arbetsuppgifter/ försäljning för lagen 2021</vt:lpstr>
      <vt:lpstr>Inbjudan till föräldramöte </vt:lpstr>
      <vt:lpstr>Försäljning av kläder </vt:lpstr>
      <vt:lpstr>Hej   Fotbollssäsongen har precis smugit igång och när värmen sakteliga närmar sig ser vi alla fram emot sommarens EM som startar i juni. När det nu är tufft ekonomiskt för många föreningar kan ni nu som föreningen/laget tjäna lite extra pengar till laget och föreningen samtidigt som vi sprider de Gul-Blå färgerna.   Vi på INTERSPORT kallar det WIN-WIN   Hur går det till: Föreningens all lag får Säljer en Sverigetröja med nr och NAMN för 250kr. Av dessa 250kr går 100kr direkt till laget som säljer. Säljer laget 50st blir alltså lagets vinst 5000kr Föreningen får dessutom avtalsbonus (kickback) på de resterande 150kr per tröja som Vi på Intersport fakturerar er som förening. Alltså WIN-WIN Vi förser er med material som varje lag/spelare kan använda i sin försäljning.     Ta med er detta till styrelse/ungdomsmöten och sprid till er förenings ungdomsansvariga så kommer jag inom kort att Höra av mig och följa upp detta (senare i veckan/nästa vecka) och hoppas ny tycker detta är en bra idé.       Med vänlig hälsning   David Lidholm TEAM-Säljare   Mobil: +46 709-661991 Kontor: +46 766 149 764 </vt:lpstr>
      <vt:lpstr>Material </vt:lpstr>
      <vt:lpstr>Lag / enskilda foto</vt:lpstr>
      <vt:lpstr>Redovisning av träning/ match/ cup/lagsammanhållning</vt:lpstr>
      <vt:lpstr>Träningstider Claesborg/Södermalm</vt:lpstr>
      <vt:lpstr>Reglar och förordningar </vt:lpstr>
      <vt:lpstr>Utdrag av belastningsregister </vt:lpstr>
      <vt:lpstr>Samsyn</vt:lpstr>
      <vt:lpstr>VFF Hemsida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 2021</dc:title>
  <dc:creator>Pernilla Brandels</dc:creator>
  <cp:lastModifiedBy>Pernilla Brandels</cp:lastModifiedBy>
  <cp:revision>4</cp:revision>
  <dcterms:created xsi:type="dcterms:W3CDTF">2021-03-22T19:00:00Z</dcterms:created>
  <dcterms:modified xsi:type="dcterms:W3CDTF">2021-03-23T18:53:03Z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etDate">
    <vt:lpwstr>2021-03-22T19:00:39Z</vt:lpwstr>
  </property>
  <property fmtid="{D5CDD505-2E9C-101B-9397-08002B2CF9AE}" pid="4" name="MSIP_Label_7fea2623-af8f-4fb8-b1cf-b63cc8e496aa_Method">
    <vt:lpwstr>Standard</vt:lpwstr>
  </property>
  <property fmtid="{D5CDD505-2E9C-101B-9397-08002B2CF9AE}" pid="5" name="MSIP_Label_7fea2623-af8f-4fb8-b1cf-b63cc8e496aa_Name">
    <vt:lpwstr>Internal</vt:lpwstr>
  </property>
  <property fmtid="{D5CDD505-2E9C-101B-9397-08002B2CF9AE}" pid="6" name="MSIP_Label_7fea2623-af8f-4fb8-b1cf-b63cc8e496aa_SiteId">
    <vt:lpwstr>81fa766e-a349-4867-8bf4-ab35e250a08f</vt:lpwstr>
  </property>
  <property fmtid="{D5CDD505-2E9C-101B-9397-08002B2CF9AE}" pid="7" name="MSIP_Label_7fea2623-af8f-4fb8-b1cf-b63cc8e496aa_ActionId">
    <vt:lpwstr>fca1a469-4c20-4f12-9ed9-debcb4a837f1</vt:lpwstr>
  </property>
  <property fmtid="{D5CDD505-2E9C-101B-9397-08002B2CF9AE}" pid="8" name="MSIP_Label_7fea2623-af8f-4fb8-b1cf-b63cc8e496aa_ContentBits">
    <vt:lpwstr>0</vt:lpwstr>
  </property>
</Properties>
</file>